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72B6445-9415-4DCE-89D9-9B4B19198D4F}">
  <a:tblStyle styleId="{372B6445-9415-4DCE-89D9-9B4B19198D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21f2cb384f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21f2cb384f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1f2cb384f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1f2cb384f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1b09a8d20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1b09a8d20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549eaf43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549eaf43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2549eaf43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2549eaf43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1f2cb384f_0_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21f2cb384f_0_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21f2cb384f_0_6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21f2cb384f_0_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2204d3f7a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2204d3f7a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1b09a8d20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1b09a8d20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21f2cb384f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21f2cb384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1f2cb384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1f2cb384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21f2cb384f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21f2cb384f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2204d3f7af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2204d3f7a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b09a8d20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b09a8d20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202122"/>
              </a:solidFill>
              <a:highlight>
                <a:srgbClr val="F8F9FA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1f2cb384f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1f2cb384f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549eaf43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549eaf43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53e916dd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53e916dd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1f2cb384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21f2cb384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1f2cb384f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1f2cb384f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21f2cb384f_0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21f2cb384f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kwang558@usc.edu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23.png"/><Relationship Id="rId5" Type="http://schemas.openxmlformats.org/officeDocument/2006/relationships/image" Target="../media/image18.png"/><Relationship Id="rId6" Type="http://schemas.openxmlformats.org/officeDocument/2006/relationships/image" Target="../media/image16.png"/><Relationship Id="rId7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Relationship Id="rId4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344775"/>
            <a:ext cx="8520600" cy="122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Predicting fetal states based on Cardiotocography (CTG)</a:t>
            </a:r>
            <a:endParaRPr sz="33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457125"/>
            <a:ext cx="8520600" cy="12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55"/>
              <a:buNone/>
            </a:pPr>
            <a:r>
              <a:rPr lang="en" sz="1206">
                <a:solidFill>
                  <a:schemeClr val="dk1"/>
                </a:solidFill>
              </a:rPr>
              <a:t>Ke Wang</a:t>
            </a:r>
            <a:endParaRPr sz="1206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55"/>
              <a:buNone/>
            </a:pPr>
            <a:r>
              <a:rPr lang="en" sz="1206">
                <a:solidFill>
                  <a:schemeClr val="dk1"/>
                </a:solidFill>
              </a:rPr>
              <a:t>Master’s Student in Translational Biotechnology</a:t>
            </a:r>
            <a:endParaRPr sz="1206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55"/>
              <a:buNone/>
            </a:pPr>
            <a:r>
              <a:rPr lang="en" sz="1206">
                <a:solidFill>
                  <a:schemeClr val="dk1"/>
                </a:solidFill>
              </a:rPr>
              <a:t>USC Keck School of Medicine</a:t>
            </a:r>
            <a:endParaRPr sz="1206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55"/>
              <a:buNone/>
            </a:pPr>
            <a:r>
              <a:rPr lang="en" sz="1206">
                <a:solidFill>
                  <a:schemeClr val="dk1"/>
                </a:solidFill>
              </a:rPr>
              <a:t>Email: </a:t>
            </a:r>
            <a:r>
              <a:rPr lang="en" sz="1206" u="sng">
                <a:solidFill>
                  <a:schemeClr val="hlink"/>
                </a:solidFill>
                <a:hlinkClick r:id="rId3"/>
              </a:rPr>
              <a:t>kwang558@usc.edu</a:t>
            </a:r>
            <a:endParaRPr sz="1206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655"/>
              <a:buNone/>
            </a:pPr>
            <a:r>
              <a:rPr lang="en" sz="1206">
                <a:solidFill>
                  <a:schemeClr val="dk1"/>
                </a:solidFill>
              </a:rPr>
              <a:t>Github: kechristywang</a:t>
            </a:r>
            <a:endParaRPr sz="1206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/>
              <a:t>Distribution</a:t>
            </a:r>
            <a:endParaRPr/>
          </a:p>
        </p:txBody>
      </p:sp>
      <p:grpSp>
        <p:nvGrpSpPr>
          <p:cNvPr id="182" name="Google Shape;182;p22"/>
          <p:cNvGrpSpPr/>
          <p:nvPr/>
        </p:nvGrpSpPr>
        <p:grpSpPr>
          <a:xfrm>
            <a:off x="1894619" y="1044999"/>
            <a:ext cx="4911135" cy="3700442"/>
            <a:chOff x="723552" y="1166687"/>
            <a:chExt cx="4496552" cy="3462888"/>
          </a:xfrm>
        </p:grpSpPr>
        <p:pic>
          <p:nvPicPr>
            <p:cNvPr id="183" name="Google Shape;183;p22"/>
            <p:cNvPicPr preferRelativeResize="0"/>
            <p:nvPr/>
          </p:nvPicPr>
          <p:blipFill rotWithShape="1">
            <a:blip r:embed="rId3">
              <a:alphaModFix/>
            </a:blip>
            <a:srcRect b="2465" l="2193" r="54969" t="54501"/>
            <a:stretch/>
          </p:blipFill>
          <p:spPr>
            <a:xfrm>
              <a:off x="723552" y="3014514"/>
              <a:ext cx="1947325" cy="16150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" name="Google Shape;184;p22"/>
            <p:cNvPicPr preferRelativeResize="0"/>
            <p:nvPr/>
          </p:nvPicPr>
          <p:blipFill rotWithShape="1">
            <a:blip r:embed="rId4">
              <a:alphaModFix/>
            </a:blip>
            <a:srcRect b="54064" l="52335" r="2791" t="1804"/>
            <a:stretch/>
          </p:blipFill>
          <p:spPr>
            <a:xfrm>
              <a:off x="3252830" y="2988325"/>
              <a:ext cx="1967274" cy="1615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22"/>
            <p:cNvPicPr preferRelativeResize="0"/>
            <p:nvPr/>
          </p:nvPicPr>
          <p:blipFill rotWithShape="1">
            <a:blip r:embed="rId5">
              <a:alphaModFix/>
            </a:blip>
            <a:srcRect b="2959" l="54062" r="3707" t="55468"/>
            <a:stretch/>
          </p:blipFill>
          <p:spPr>
            <a:xfrm>
              <a:off x="3252830" y="1166687"/>
              <a:ext cx="1913454" cy="1615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22"/>
            <p:cNvPicPr preferRelativeResize="0"/>
            <p:nvPr/>
          </p:nvPicPr>
          <p:blipFill rotWithShape="1">
            <a:blip r:embed="rId3">
              <a:alphaModFix/>
            </a:blip>
            <a:srcRect b="52626" l="3566" r="51006" t="5087"/>
            <a:stretch/>
          </p:blipFill>
          <p:spPr>
            <a:xfrm>
              <a:off x="723552" y="1192539"/>
              <a:ext cx="2102551" cy="16157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7" name="Google Shape;187;p22"/>
          <p:cNvSpPr txBox="1"/>
          <p:nvPr/>
        </p:nvSpPr>
        <p:spPr>
          <a:xfrm>
            <a:off x="7250100" y="0"/>
            <a:ext cx="189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Number of Features:</a:t>
            </a:r>
            <a:r>
              <a:rPr lang="en" sz="1200"/>
              <a:t> </a:t>
            </a:r>
            <a:r>
              <a:rPr lang="en" sz="1200"/>
              <a:t>20</a:t>
            </a:r>
            <a:endParaRPr sz="1200"/>
          </a:p>
        </p:txBody>
      </p:sp>
      <p:sp>
        <p:nvSpPr>
          <p:cNvPr id="188" name="Google Shape;188;p22"/>
          <p:cNvSpPr/>
          <p:nvPr/>
        </p:nvSpPr>
        <p:spPr>
          <a:xfrm>
            <a:off x="6425800" y="4017900"/>
            <a:ext cx="662400" cy="6909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2"/>
          <p:cNvSpPr txBox="1"/>
          <p:nvPr/>
        </p:nvSpPr>
        <p:spPr>
          <a:xfrm>
            <a:off x="0" y="4851000"/>
            <a:ext cx="914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Ayres de Campos et al. (2000) SisPorto 2.0 A Program for Automated Analysis of Cardiotocograms. J Matern Fetal Med 5:311-318</a:t>
            </a:r>
            <a:endParaRPr sz="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475" y="863048"/>
            <a:ext cx="7286727" cy="4174603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</a:t>
            </a:r>
            <a:endParaRPr/>
          </a:p>
        </p:txBody>
      </p:sp>
      <p:grpSp>
        <p:nvGrpSpPr>
          <p:cNvPr id="196" name="Google Shape;196;p23"/>
          <p:cNvGrpSpPr/>
          <p:nvPr/>
        </p:nvGrpSpPr>
        <p:grpSpPr>
          <a:xfrm>
            <a:off x="2087700" y="1162900"/>
            <a:ext cx="4967875" cy="3083600"/>
            <a:chOff x="2087700" y="1162900"/>
            <a:chExt cx="4967875" cy="3083600"/>
          </a:xfrm>
        </p:grpSpPr>
        <p:sp>
          <p:nvSpPr>
            <p:cNvPr id="197" name="Google Shape;197;p23"/>
            <p:cNvSpPr/>
            <p:nvPr/>
          </p:nvSpPr>
          <p:spPr>
            <a:xfrm>
              <a:off x="2087700" y="1162900"/>
              <a:ext cx="338700" cy="240000"/>
            </a:xfrm>
            <a:prstGeom prst="ellipse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4985425" y="2932625"/>
              <a:ext cx="338700" cy="240000"/>
            </a:xfrm>
            <a:prstGeom prst="ellipse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6389575" y="3792900"/>
              <a:ext cx="666000" cy="453600"/>
            </a:xfrm>
            <a:prstGeom prst="ellipse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23"/>
          <p:cNvGrpSpPr/>
          <p:nvPr/>
        </p:nvGrpSpPr>
        <p:grpSpPr>
          <a:xfrm>
            <a:off x="247050" y="1968500"/>
            <a:ext cx="1381225" cy="1992850"/>
            <a:chOff x="247050" y="1968500"/>
            <a:chExt cx="1381225" cy="1992850"/>
          </a:xfrm>
        </p:grpSpPr>
        <p:sp>
          <p:nvSpPr>
            <p:cNvPr id="201" name="Google Shape;201;p23"/>
            <p:cNvSpPr txBox="1"/>
            <p:nvPr/>
          </p:nvSpPr>
          <p:spPr>
            <a:xfrm>
              <a:off x="261050" y="1968500"/>
              <a:ext cx="1367100" cy="40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0000"/>
                  </a:solidFill>
                </a:rPr>
                <a:t>LB</a:t>
              </a:r>
              <a:r>
                <a:rPr lang="en"/>
                <a:t> &amp; </a:t>
              </a:r>
              <a:r>
                <a:rPr lang="en"/>
                <a:t>LBE</a:t>
              </a:r>
              <a:endParaRPr/>
            </a:p>
          </p:txBody>
        </p:sp>
        <p:sp>
          <p:nvSpPr>
            <p:cNvPr id="202" name="Google Shape;202;p23"/>
            <p:cNvSpPr txBox="1"/>
            <p:nvPr/>
          </p:nvSpPr>
          <p:spPr>
            <a:xfrm>
              <a:off x="261175" y="2657125"/>
              <a:ext cx="1367100" cy="40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0000"/>
                  </a:solidFill>
                </a:rPr>
                <a:t>Width</a:t>
              </a:r>
              <a:r>
                <a:rPr lang="en"/>
                <a:t> &amp; </a:t>
              </a:r>
              <a:r>
                <a:rPr lang="en"/>
                <a:t>Min </a:t>
              </a:r>
              <a:endParaRPr/>
            </a:p>
          </p:txBody>
        </p:sp>
        <p:sp>
          <p:nvSpPr>
            <p:cNvPr id="203" name="Google Shape;203;p23"/>
            <p:cNvSpPr txBox="1"/>
            <p:nvPr/>
          </p:nvSpPr>
          <p:spPr>
            <a:xfrm>
              <a:off x="247050" y="3345750"/>
              <a:ext cx="1367100" cy="6156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0000"/>
                  </a:solidFill>
                </a:rPr>
                <a:t>Mode</a:t>
              </a:r>
              <a:r>
                <a:rPr lang="en"/>
                <a:t> &amp; </a:t>
              </a:r>
              <a:r>
                <a:rPr lang="en"/>
                <a:t>Mean &amp; Median</a:t>
              </a:r>
              <a:endParaRPr/>
            </a:p>
          </p:txBody>
        </p:sp>
      </p:grpSp>
      <p:sp>
        <p:nvSpPr>
          <p:cNvPr id="204" name="Google Shape;204;p23"/>
          <p:cNvSpPr txBox="1"/>
          <p:nvPr/>
        </p:nvSpPr>
        <p:spPr>
          <a:xfrm>
            <a:off x="7267675" y="0"/>
            <a:ext cx="191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Number of Features:</a:t>
            </a:r>
            <a:r>
              <a:rPr lang="en" sz="1200"/>
              <a:t> 16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 Square Test</a:t>
            </a:r>
            <a:endParaRPr/>
          </a:p>
        </p:txBody>
      </p:sp>
      <p:pic>
        <p:nvPicPr>
          <p:cNvPr id="210" name="Google Shape;2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3000" y="2382325"/>
            <a:ext cx="4649151" cy="203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4"/>
          <p:cNvSpPr txBox="1"/>
          <p:nvPr/>
        </p:nvSpPr>
        <p:spPr>
          <a:xfrm>
            <a:off x="7267675" y="0"/>
            <a:ext cx="191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Number of Features:</a:t>
            </a:r>
            <a:r>
              <a:rPr lang="en" sz="1200"/>
              <a:t> 15</a:t>
            </a:r>
            <a:endParaRPr sz="1200"/>
          </a:p>
        </p:txBody>
      </p:sp>
      <p:pic>
        <p:nvPicPr>
          <p:cNvPr id="212" name="Google Shape;21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9188" y="1407775"/>
            <a:ext cx="6525626" cy="74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Dataset Splitting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2200" y="1396500"/>
            <a:ext cx="6219600" cy="298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algorithm gives better result？</a:t>
            </a:r>
            <a:endParaRPr/>
          </a:p>
        </p:txBody>
      </p:sp>
      <p:graphicFrame>
        <p:nvGraphicFramePr>
          <p:cNvPr id="224" name="Google Shape;224;p26"/>
          <p:cNvGraphicFramePr/>
          <p:nvPr/>
        </p:nvGraphicFramePr>
        <p:xfrm>
          <a:off x="1944375" y="1809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{372B6445-9415-4DCE-89D9-9B4B19198D4F}</a:tableStyleId>
              </a:tblPr>
              <a:tblGrid>
                <a:gridCol w="2627625"/>
                <a:gridCol w="2627625"/>
              </a:tblGrid>
              <a:tr h="3962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r>
                        <a:rPr lang="en"/>
                        <a:t>ross Validation of Models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Logistic Regression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0.875234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Decision Tree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0.907431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RandomForest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0.928580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SVC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0.830598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25" name="Google Shape;225;p26"/>
          <p:cNvSpPr/>
          <p:nvPr/>
        </p:nvSpPr>
        <p:spPr>
          <a:xfrm>
            <a:off x="1989250" y="2923425"/>
            <a:ext cx="5255400" cy="5727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Random Forest</a:t>
            </a:r>
            <a:endParaRPr/>
          </a:p>
        </p:txBody>
      </p:sp>
      <p:pic>
        <p:nvPicPr>
          <p:cNvPr id="231" name="Google Shape;231;p27"/>
          <p:cNvPicPr preferRelativeResize="0"/>
          <p:nvPr/>
        </p:nvPicPr>
        <p:blipFill rotWithShape="1">
          <a:blip r:embed="rId3">
            <a:alphaModFix/>
          </a:blip>
          <a:srcRect b="11237" l="0" r="0" t="0"/>
          <a:stretch/>
        </p:blipFill>
        <p:spPr>
          <a:xfrm>
            <a:off x="1771413" y="1000075"/>
            <a:ext cx="5601174" cy="380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</a:t>
            </a:r>
            <a:endParaRPr/>
          </a:p>
        </p:txBody>
      </p:sp>
      <p:sp>
        <p:nvSpPr>
          <p:cNvPr id="237" name="Google Shape;237;p28"/>
          <p:cNvSpPr txBox="1"/>
          <p:nvPr>
            <p:ph idx="1" type="body"/>
          </p:nvPr>
        </p:nvSpPr>
        <p:spPr>
          <a:xfrm>
            <a:off x="311700" y="1077375"/>
            <a:ext cx="8520600" cy="11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Handle lots of features without deletion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Generated forests can be saved for future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Able to derive variable importance measures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38" name="Google Shape;238;p28"/>
          <p:cNvSpPr txBox="1"/>
          <p:nvPr>
            <p:ph type="title"/>
          </p:nvPr>
        </p:nvSpPr>
        <p:spPr>
          <a:xfrm>
            <a:off x="311700" y="2465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Disa</a:t>
            </a:r>
            <a:r>
              <a:rPr lang="en"/>
              <a:t>dvantages</a:t>
            </a:r>
            <a:endParaRPr/>
          </a:p>
        </p:txBody>
      </p:sp>
      <p:sp>
        <p:nvSpPr>
          <p:cNvPr id="239" name="Google Shape;239;p28"/>
          <p:cNvSpPr txBox="1"/>
          <p:nvPr>
            <p:ph idx="1" type="body"/>
          </p:nvPr>
        </p:nvSpPr>
        <p:spPr>
          <a:xfrm>
            <a:off x="311700" y="3161050"/>
            <a:ext cx="85206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Overfitting when noise is high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Computationally intensive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Hyperparameters</a:t>
            </a:r>
            <a:endParaRPr/>
          </a:p>
        </p:txBody>
      </p:sp>
      <p:grpSp>
        <p:nvGrpSpPr>
          <p:cNvPr id="245" name="Google Shape;245;p29"/>
          <p:cNvGrpSpPr/>
          <p:nvPr/>
        </p:nvGrpSpPr>
        <p:grpSpPr>
          <a:xfrm>
            <a:off x="868975" y="1565993"/>
            <a:ext cx="4199200" cy="2606758"/>
            <a:chOff x="909025" y="1556443"/>
            <a:chExt cx="4199200" cy="2606758"/>
          </a:xfrm>
        </p:grpSpPr>
        <p:pic>
          <p:nvPicPr>
            <p:cNvPr id="246" name="Google Shape;246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09025" y="1556443"/>
              <a:ext cx="4199200" cy="260675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47" name="Google Shape;247;p29"/>
            <p:cNvCxnSpPr/>
            <p:nvPr/>
          </p:nvCxnSpPr>
          <p:spPr>
            <a:xfrm rot="10800000">
              <a:off x="4543775" y="1996200"/>
              <a:ext cx="0" cy="1959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48" name="Google Shape;248;p29"/>
          <p:cNvGrpSpPr/>
          <p:nvPr/>
        </p:nvGrpSpPr>
        <p:grpSpPr>
          <a:xfrm>
            <a:off x="1043676" y="1616846"/>
            <a:ext cx="4024500" cy="2562095"/>
            <a:chOff x="5010850" y="1637727"/>
            <a:chExt cx="4024500" cy="2525476"/>
          </a:xfrm>
        </p:grpSpPr>
        <p:pic>
          <p:nvPicPr>
            <p:cNvPr id="249" name="Google Shape;249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010850" y="1637727"/>
              <a:ext cx="4024500" cy="252547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0" name="Google Shape;250;p29"/>
            <p:cNvCxnSpPr/>
            <p:nvPr/>
          </p:nvCxnSpPr>
          <p:spPr>
            <a:xfrm rot="10800000">
              <a:off x="7662325" y="2005250"/>
              <a:ext cx="0" cy="1959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51" name="Google Shape;251;p29"/>
          <p:cNvGrpSpPr/>
          <p:nvPr/>
        </p:nvGrpSpPr>
        <p:grpSpPr>
          <a:xfrm>
            <a:off x="958573" y="1578289"/>
            <a:ext cx="4409304" cy="2639202"/>
            <a:chOff x="798550" y="1100650"/>
            <a:chExt cx="4034499" cy="2244410"/>
          </a:xfrm>
        </p:grpSpPr>
        <p:pic>
          <p:nvPicPr>
            <p:cNvPr id="252" name="Google Shape;252;p2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98550" y="1100650"/>
              <a:ext cx="4034499" cy="224441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3" name="Google Shape;253;p29"/>
            <p:cNvCxnSpPr/>
            <p:nvPr/>
          </p:nvCxnSpPr>
          <p:spPr>
            <a:xfrm rot="10800000">
              <a:off x="1535275" y="1344300"/>
              <a:ext cx="200400" cy="33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54" name="Google Shape;254;p29"/>
          <p:cNvGrpSpPr/>
          <p:nvPr/>
        </p:nvGrpSpPr>
        <p:grpSpPr>
          <a:xfrm>
            <a:off x="930059" y="1483172"/>
            <a:ext cx="4466331" cy="2772395"/>
            <a:chOff x="1142002" y="2391142"/>
            <a:chExt cx="3970425" cy="2343133"/>
          </a:xfrm>
        </p:grpSpPr>
        <p:pic>
          <p:nvPicPr>
            <p:cNvPr id="255" name="Google Shape;255;p2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142002" y="2391142"/>
              <a:ext cx="3970425" cy="2343133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6" name="Google Shape;256;p29"/>
            <p:cNvCxnSpPr/>
            <p:nvPr/>
          </p:nvCxnSpPr>
          <p:spPr>
            <a:xfrm rot="10800000">
              <a:off x="1715900" y="2667900"/>
              <a:ext cx="200400" cy="33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57" name="Google Shape;257;p29"/>
          <p:cNvGrpSpPr/>
          <p:nvPr/>
        </p:nvGrpSpPr>
        <p:grpSpPr>
          <a:xfrm>
            <a:off x="885951" y="1407124"/>
            <a:ext cx="4554524" cy="2837274"/>
            <a:chOff x="2294738" y="1426662"/>
            <a:chExt cx="4554524" cy="2837274"/>
          </a:xfrm>
        </p:grpSpPr>
        <p:pic>
          <p:nvPicPr>
            <p:cNvPr id="258" name="Google Shape;258;p2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294738" y="1426662"/>
              <a:ext cx="4554524" cy="283727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9" name="Google Shape;259;p29"/>
            <p:cNvCxnSpPr/>
            <p:nvPr/>
          </p:nvCxnSpPr>
          <p:spPr>
            <a:xfrm rot="10800000">
              <a:off x="3548825" y="1785050"/>
              <a:ext cx="240000" cy="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aphicFrame>
        <p:nvGraphicFramePr>
          <p:cNvPr id="260" name="Google Shape;260;p29"/>
          <p:cNvGraphicFramePr/>
          <p:nvPr/>
        </p:nvGraphicFramePr>
        <p:xfrm>
          <a:off x="5662975" y="1835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{372B6445-9415-4DCE-89D9-9B4B19198D4F}</a:tableStyleId>
              </a:tblPr>
              <a:tblGrid>
                <a:gridCol w="1983825"/>
                <a:gridCol w="7569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n_estimators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61" name="Google Shape;261;p29"/>
          <p:cNvGraphicFramePr/>
          <p:nvPr/>
        </p:nvGraphicFramePr>
        <p:xfrm>
          <a:off x="5662975" y="2231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{372B6445-9415-4DCE-89D9-9B4B19198D4F}</a:tableStyleId>
              </a:tblPr>
              <a:tblGrid>
                <a:gridCol w="1983825"/>
                <a:gridCol w="7569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max_depth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62" name="Google Shape;262;p29"/>
          <p:cNvGraphicFramePr/>
          <p:nvPr/>
        </p:nvGraphicFramePr>
        <p:xfrm>
          <a:off x="5662975" y="2627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{372B6445-9415-4DCE-89D9-9B4B19198D4F}</a:tableStyleId>
              </a:tblPr>
              <a:tblGrid>
                <a:gridCol w="1983825"/>
                <a:gridCol w="7569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min_samples_split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63" name="Google Shape;263;p29"/>
          <p:cNvGraphicFramePr/>
          <p:nvPr/>
        </p:nvGraphicFramePr>
        <p:xfrm>
          <a:off x="5662975" y="3023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{372B6445-9415-4DCE-89D9-9B4B19198D4F}</a:tableStyleId>
              </a:tblPr>
              <a:tblGrid>
                <a:gridCol w="1983825"/>
                <a:gridCol w="7569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min_samples_leaf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64" name="Google Shape;264;p29"/>
          <p:cNvGraphicFramePr/>
          <p:nvPr/>
        </p:nvGraphicFramePr>
        <p:xfrm>
          <a:off x="5662975" y="3420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{372B6445-9415-4DCE-89D9-9B4B19198D4F}</a:tableStyleId>
              </a:tblPr>
              <a:tblGrid>
                <a:gridCol w="1983825"/>
                <a:gridCol w="7569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max_features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</a:t>
            </a:r>
            <a:endParaRPr/>
          </a:p>
        </p:txBody>
      </p:sp>
      <p:graphicFrame>
        <p:nvGraphicFramePr>
          <p:cNvPr id="270" name="Google Shape;270;p30"/>
          <p:cNvGraphicFramePr/>
          <p:nvPr/>
        </p:nvGraphicFramePr>
        <p:xfrm>
          <a:off x="570350" y="1545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{372B6445-9415-4DCE-89D9-9B4B19198D4F}</a:tableStyleId>
              </a:tblPr>
              <a:tblGrid>
                <a:gridCol w="1378975"/>
                <a:gridCol w="22864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</a:t>
                      </a:r>
                      <a:r>
                        <a:rPr lang="en"/>
                        <a:t>rain Score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0.9984313725490196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</a:t>
                      </a:r>
                      <a:r>
                        <a:rPr lang="en"/>
                        <a:t>est Score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/>
                        <a:t>0.9588719153936546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71" name="Google Shape;2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6450" y="1161788"/>
            <a:ext cx="3825475" cy="3375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0"/>
          <p:cNvSpPr txBox="1"/>
          <p:nvPr>
            <p:ph idx="1" type="body"/>
          </p:nvPr>
        </p:nvSpPr>
        <p:spPr>
          <a:xfrm>
            <a:off x="875150" y="2916550"/>
            <a:ext cx="29817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High Test Score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Does it ignore Pathologic?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73" name="Google Shape;273;p30"/>
          <p:cNvGrpSpPr/>
          <p:nvPr/>
        </p:nvGrpSpPr>
        <p:grpSpPr>
          <a:xfrm>
            <a:off x="5168775" y="1491225"/>
            <a:ext cx="2654100" cy="2654100"/>
            <a:chOff x="5168775" y="1491225"/>
            <a:chExt cx="2654100" cy="2654100"/>
          </a:xfrm>
        </p:grpSpPr>
        <p:sp>
          <p:nvSpPr>
            <p:cNvPr id="274" name="Google Shape;274;p30"/>
            <p:cNvSpPr/>
            <p:nvPr/>
          </p:nvSpPr>
          <p:spPr>
            <a:xfrm>
              <a:off x="5168775" y="1491225"/>
              <a:ext cx="884700" cy="8847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6053475" y="2375913"/>
              <a:ext cx="884700" cy="8847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6938175" y="3260625"/>
              <a:ext cx="884700" cy="8847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7" name="Google Shape;277;p30"/>
          <p:cNvPicPr preferRelativeResize="0"/>
          <p:nvPr/>
        </p:nvPicPr>
        <p:blipFill rotWithShape="1">
          <a:blip r:embed="rId4">
            <a:alphaModFix/>
          </a:blip>
          <a:srcRect b="0" l="0" r="0" t="3530"/>
          <a:stretch/>
        </p:blipFill>
        <p:spPr>
          <a:xfrm>
            <a:off x="311700" y="2758525"/>
            <a:ext cx="3916174" cy="1332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feature is most important?</a:t>
            </a:r>
            <a:endParaRPr/>
          </a:p>
        </p:txBody>
      </p:sp>
      <p:grpSp>
        <p:nvGrpSpPr>
          <p:cNvPr id="283" name="Google Shape;283;p31"/>
          <p:cNvGrpSpPr/>
          <p:nvPr/>
        </p:nvGrpSpPr>
        <p:grpSpPr>
          <a:xfrm>
            <a:off x="3844888" y="1156094"/>
            <a:ext cx="5026404" cy="3424636"/>
            <a:chOff x="3845025" y="1232300"/>
            <a:chExt cx="4799851" cy="3137550"/>
          </a:xfrm>
        </p:grpSpPr>
        <p:pic>
          <p:nvPicPr>
            <p:cNvPr id="284" name="Google Shape;284;p31"/>
            <p:cNvPicPr preferRelativeResize="0"/>
            <p:nvPr/>
          </p:nvPicPr>
          <p:blipFill rotWithShape="1">
            <a:blip r:embed="rId3">
              <a:alphaModFix/>
            </a:blip>
            <a:srcRect b="0" l="0" r="54016" t="0"/>
            <a:stretch/>
          </p:blipFill>
          <p:spPr>
            <a:xfrm>
              <a:off x="3845025" y="1232300"/>
              <a:ext cx="2436601" cy="3137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5" name="Google Shape;285;p31"/>
            <p:cNvPicPr preferRelativeResize="0"/>
            <p:nvPr/>
          </p:nvPicPr>
          <p:blipFill rotWithShape="1">
            <a:blip r:embed="rId3">
              <a:alphaModFix/>
            </a:blip>
            <a:srcRect b="0" l="54016" r="0" t="0"/>
            <a:stretch/>
          </p:blipFill>
          <p:spPr>
            <a:xfrm>
              <a:off x="6208275" y="1232300"/>
              <a:ext cx="2436601" cy="31375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86" name="Google Shape;28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950" y="1514350"/>
            <a:ext cx="3540088" cy="2708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Cardiotocography (CTG)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2500" y="969000"/>
            <a:ext cx="2704325" cy="3615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" name="Google Shape;62;p14"/>
          <p:cNvGrpSpPr/>
          <p:nvPr/>
        </p:nvGrpSpPr>
        <p:grpSpPr>
          <a:xfrm>
            <a:off x="890940" y="1112092"/>
            <a:ext cx="3329965" cy="3822850"/>
            <a:chOff x="890950" y="1112100"/>
            <a:chExt cx="3001050" cy="3386950"/>
          </a:xfrm>
        </p:grpSpPr>
        <p:pic>
          <p:nvPicPr>
            <p:cNvPr id="63" name="Google Shape;63;p14"/>
            <p:cNvPicPr preferRelativeResize="0"/>
            <p:nvPr/>
          </p:nvPicPr>
          <p:blipFill rotWithShape="1">
            <a:blip r:embed="rId4">
              <a:alphaModFix/>
            </a:blip>
            <a:srcRect b="0" l="6722" r="45567" t="13963"/>
            <a:stretch/>
          </p:blipFill>
          <p:spPr>
            <a:xfrm>
              <a:off x="1079400" y="1295250"/>
              <a:ext cx="2477901" cy="31594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" name="Google Shape;64;p14"/>
            <p:cNvSpPr/>
            <p:nvPr/>
          </p:nvSpPr>
          <p:spPr>
            <a:xfrm>
              <a:off x="890950" y="1112100"/>
              <a:ext cx="442200" cy="6888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2767250" y="1124750"/>
              <a:ext cx="455100" cy="4296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3449800" y="1693100"/>
              <a:ext cx="442200" cy="10995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909900" y="3311050"/>
              <a:ext cx="594000" cy="11880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292" name="Google Shape;292;p32"/>
          <p:cNvSpPr txBox="1"/>
          <p:nvPr/>
        </p:nvSpPr>
        <p:spPr>
          <a:xfrm>
            <a:off x="538350" y="2045725"/>
            <a:ext cx="2738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Lack of fetal development stage information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Not as a diagnostic result</a:t>
            </a:r>
            <a:endParaRPr/>
          </a:p>
        </p:txBody>
      </p:sp>
      <p:pic>
        <p:nvPicPr>
          <p:cNvPr id="293" name="Google Shape;2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025" y="1260838"/>
            <a:ext cx="5197900" cy="304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3"/>
          <p:cNvSpPr txBox="1"/>
          <p:nvPr>
            <p:ph type="title"/>
          </p:nvPr>
        </p:nvSpPr>
        <p:spPr>
          <a:xfrm>
            <a:off x="1149900" y="1130825"/>
            <a:ext cx="340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</a:t>
            </a:r>
            <a:r>
              <a:rPr lang="en"/>
              <a:t>project in </a:t>
            </a:r>
            <a:r>
              <a:rPr lang="en"/>
              <a:t>Github</a:t>
            </a:r>
            <a:endParaRPr/>
          </a:p>
        </p:txBody>
      </p:sp>
      <p:pic>
        <p:nvPicPr>
          <p:cNvPr id="299" name="Google Shape;2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875" y="1971700"/>
            <a:ext cx="2212850" cy="2212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3"/>
          <p:cNvSpPr txBox="1"/>
          <p:nvPr/>
        </p:nvSpPr>
        <p:spPr>
          <a:xfrm>
            <a:off x="4648200" y="2338275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</a:rPr>
              <a:t>Thank you for listening！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CTG Histogram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b="0" l="60519" r="0" t="0"/>
          <a:stretch/>
        </p:blipFill>
        <p:spPr>
          <a:xfrm>
            <a:off x="1606926" y="1085625"/>
            <a:ext cx="2812675" cy="35904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374275" y="2348350"/>
            <a:ext cx="136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Fetus</a:t>
            </a:r>
            <a:endParaRPr/>
          </a:p>
        </p:txBody>
      </p:sp>
      <p:grpSp>
        <p:nvGrpSpPr>
          <p:cNvPr id="75" name="Google Shape;75;p15"/>
          <p:cNvGrpSpPr/>
          <p:nvPr/>
        </p:nvGrpSpPr>
        <p:grpSpPr>
          <a:xfrm>
            <a:off x="4679577" y="1085625"/>
            <a:ext cx="3991373" cy="3590425"/>
            <a:chOff x="4679577" y="1085625"/>
            <a:chExt cx="3991373" cy="3590425"/>
          </a:xfrm>
        </p:grpSpPr>
        <p:pic>
          <p:nvPicPr>
            <p:cNvPr id="76" name="Google Shape;76;p15"/>
            <p:cNvPicPr preferRelativeResize="0"/>
            <p:nvPr/>
          </p:nvPicPr>
          <p:blipFill rotWithShape="1">
            <a:blip r:embed="rId4">
              <a:alphaModFix/>
            </a:blip>
            <a:srcRect b="0" l="57528" r="0" t="0"/>
            <a:stretch/>
          </p:blipFill>
          <p:spPr>
            <a:xfrm>
              <a:off x="4679577" y="1085625"/>
              <a:ext cx="2746950" cy="3590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" name="Google Shape;77;p15"/>
            <p:cNvSpPr txBox="1"/>
            <p:nvPr/>
          </p:nvSpPr>
          <p:spPr>
            <a:xfrm>
              <a:off x="7303850" y="2348338"/>
              <a:ext cx="1367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dk1"/>
                  </a:solidFill>
                </a:rPr>
                <a:t>Adult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CTG Dataset Source</a:t>
            </a: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0" y="4851000"/>
            <a:ext cx="8763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Source: </a:t>
            </a:r>
            <a:r>
              <a:rPr lang="en" sz="800"/>
              <a:t>https://archive.ics.uci.edu/ml/datasets/Cardiotocography#</a:t>
            </a:r>
            <a:endParaRPr sz="800"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b="22378" l="0" r="0" t="0"/>
          <a:stretch/>
        </p:blipFill>
        <p:spPr>
          <a:xfrm>
            <a:off x="687075" y="1474925"/>
            <a:ext cx="7388851" cy="273877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/>
          <p:nvPr/>
        </p:nvSpPr>
        <p:spPr>
          <a:xfrm>
            <a:off x="2454075" y="3216100"/>
            <a:ext cx="2017200" cy="6723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 rot="5400000">
            <a:off x="4715500" y="2643150"/>
            <a:ext cx="1601700" cy="239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87" name="Google Shape;87;p16"/>
          <p:cNvGraphicFramePr/>
          <p:nvPr/>
        </p:nvGraphicFramePr>
        <p:xfrm>
          <a:off x="4409138" y="31598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{372B6445-9415-4DCE-89D9-9B4B19198D4F}</a:tableStyleId>
              </a:tblPr>
              <a:tblGrid>
                <a:gridCol w="1341825"/>
                <a:gridCol w="797900"/>
              </a:tblGrid>
              <a:tr h="403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Normal:</a:t>
                      </a:r>
                      <a:endParaRPr sz="1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1655</a:t>
                      </a:r>
                      <a:endParaRPr sz="1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3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Suspect:</a:t>
                      </a:r>
                      <a:endParaRPr sz="1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295</a:t>
                      </a:r>
                      <a:endParaRPr sz="1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3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Pathologic:</a:t>
                      </a:r>
                      <a:endParaRPr sz="1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176</a:t>
                      </a:r>
                      <a:endParaRPr sz="17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Features in CTG Dataset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b="0" l="62269" r="0" t="0"/>
          <a:stretch/>
        </p:blipFill>
        <p:spPr>
          <a:xfrm>
            <a:off x="4988849" y="1141650"/>
            <a:ext cx="2687926" cy="359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8225" y="1026375"/>
            <a:ext cx="389410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/>
          <p:nvPr/>
        </p:nvSpPr>
        <p:spPr>
          <a:xfrm>
            <a:off x="1114300" y="1583150"/>
            <a:ext cx="2656800" cy="8562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/>
          <p:nvPr/>
        </p:nvSpPr>
        <p:spPr>
          <a:xfrm>
            <a:off x="6196650" y="2008800"/>
            <a:ext cx="90600" cy="3693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6077850" y="1774850"/>
            <a:ext cx="38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</a:rPr>
              <a:t>AC</a:t>
            </a:r>
            <a:endParaRPr b="1" sz="1000">
              <a:solidFill>
                <a:srgbClr val="0000FF"/>
              </a:solidFill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5008525" y="3424275"/>
            <a:ext cx="1882500" cy="2061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0000FF"/>
              </a:highlight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6024225" y="3178775"/>
            <a:ext cx="38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</a:rPr>
              <a:t>FM</a:t>
            </a:r>
            <a:endParaRPr b="1" sz="1000">
              <a:solidFill>
                <a:srgbClr val="0000FF"/>
              </a:solidFill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5008525" y="4218025"/>
            <a:ext cx="1882500" cy="2061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6024225" y="3972525"/>
            <a:ext cx="38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</a:rPr>
              <a:t>UC</a:t>
            </a:r>
            <a:endParaRPr b="1" sz="1000">
              <a:solidFill>
                <a:srgbClr val="0000FF"/>
              </a:solidFill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6399175" y="2304500"/>
            <a:ext cx="111900" cy="2061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 txBox="1"/>
          <p:nvPr/>
        </p:nvSpPr>
        <p:spPr>
          <a:xfrm>
            <a:off x="6318300" y="2044525"/>
            <a:ext cx="38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</a:rPr>
              <a:t>DL</a:t>
            </a:r>
            <a:endParaRPr b="1" sz="1000">
              <a:solidFill>
                <a:srgbClr val="0000FF"/>
              </a:solidFill>
            </a:endParaRPr>
          </a:p>
        </p:txBody>
      </p:sp>
      <p:sp>
        <p:nvSpPr>
          <p:cNvPr id="104" name="Google Shape;104;p17"/>
          <p:cNvSpPr/>
          <p:nvPr/>
        </p:nvSpPr>
        <p:spPr>
          <a:xfrm>
            <a:off x="5994125" y="2233250"/>
            <a:ext cx="90600" cy="3693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 txBox="1"/>
          <p:nvPr/>
        </p:nvSpPr>
        <p:spPr>
          <a:xfrm>
            <a:off x="5849225" y="1973275"/>
            <a:ext cx="38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</a:rPr>
              <a:t>DS</a:t>
            </a:r>
            <a:endParaRPr b="1" sz="1000">
              <a:solidFill>
                <a:srgbClr val="0000FF"/>
              </a:solidFill>
            </a:endParaRPr>
          </a:p>
        </p:txBody>
      </p:sp>
      <p:sp>
        <p:nvSpPr>
          <p:cNvPr id="106" name="Google Shape;106;p17"/>
          <p:cNvSpPr/>
          <p:nvPr/>
        </p:nvSpPr>
        <p:spPr>
          <a:xfrm>
            <a:off x="5297150" y="1251361"/>
            <a:ext cx="660653" cy="488276"/>
          </a:xfrm>
          <a:custGeom>
            <a:rect b="b" l="l" r="r" t="t"/>
            <a:pathLst>
              <a:path extrusionOk="0" h="105232" w="130435">
                <a:moveTo>
                  <a:pt x="0" y="43966"/>
                </a:moveTo>
                <a:cubicBezTo>
                  <a:pt x="1736" y="34136"/>
                  <a:pt x="4035" y="24362"/>
                  <a:pt x="4831" y="14412"/>
                </a:cubicBezTo>
                <a:cubicBezTo>
                  <a:pt x="5073" y="11390"/>
                  <a:pt x="4237" y="8291"/>
                  <a:pt x="4831" y="5318"/>
                </a:cubicBezTo>
                <a:cubicBezTo>
                  <a:pt x="5133" y="3806"/>
                  <a:pt x="5684" y="-771"/>
                  <a:pt x="5684" y="771"/>
                </a:cubicBezTo>
                <a:cubicBezTo>
                  <a:pt x="5684" y="16022"/>
                  <a:pt x="4285" y="31365"/>
                  <a:pt x="5968" y="46523"/>
                </a:cubicBezTo>
                <a:cubicBezTo>
                  <a:pt x="6491" y="51234"/>
                  <a:pt x="3181" y="57383"/>
                  <a:pt x="6536" y="60732"/>
                </a:cubicBezTo>
                <a:cubicBezTo>
                  <a:pt x="7352" y="61546"/>
                  <a:pt x="7105" y="58474"/>
                  <a:pt x="7105" y="57322"/>
                </a:cubicBezTo>
                <a:cubicBezTo>
                  <a:pt x="7105" y="55143"/>
                  <a:pt x="7105" y="52965"/>
                  <a:pt x="7105" y="50786"/>
                </a:cubicBezTo>
                <a:cubicBezTo>
                  <a:pt x="7105" y="44300"/>
                  <a:pt x="8107" y="37822"/>
                  <a:pt x="9378" y="31462"/>
                </a:cubicBezTo>
                <a:cubicBezTo>
                  <a:pt x="9775" y="29476"/>
                  <a:pt x="9082" y="26925"/>
                  <a:pt x="10515" y="25494"/>
                </a:cubicBezTo>
                <a:cubicBezTo>
                  <a:pt x="11189" y="24821"/>
                  <a:pt x="10799" y="27384"/>
                  <a:pt x="10799" y="28336"/>
                </a:cubicBezTo>
                <a:cubicBezTo>
                  <a:pt x="10799" y="31090"/>
                  <a:pt x="11252" y="33826"/>
                  <a:pt x="11367" y="36577"/>
                </a:cubicBezTo>
                <a:cubicBezTo>
                  <a:pt x="11675" y="43967"/>
                  <a:pt x="9831" y="53228"/>
                  <a:pt x="15061" y="58458"/>
                </a:cubicBezTo>
                <a:cubicBezTo>
                  <a:pt x="15571" y="58968"/>
                  <a:pt x="15804" y="57182"/>
                  <a:pt x="15914" y="56469"/>
                </a:cubicBezTo>
                <a:cubicBezTo>
                  <a:pt x="16321" y="53821"/>
                  <a:pt x="16689" y="51167"/>
                  <a:pt x="17051" y="48512"/>
                </a:cubicBezTo>
                <a:cubicBezTo>
                  <a:pt x="18033" y="41318"/>
                  <a:pt x="18788" y="34092"/>
                  <a:pt x="19892" y="26915"/>
                </a:cubicBezTo>
                <a:cubicBezTo>
                  <a:pt x="20296" y="24287"/>
                  <a:pt x="17802" y="18958"/>
                  <a:pt x="20461" y="18958"/>
                </a:cubicBezTo>
                <a:cubicBezTo>
                  <a:pt x="21319" y="18958"/>
                  <a:pt x="20697" y="20659"/>
                  <a:pt x="20745" y="21516"/>
                </a:cubicBezTo>
                <a:cubicBezTo>
                  <a:pt x="20888" y="24085"/>
                  <a:pt x="21437" y="26621"/>
                  <a:pt x="21597" y="29189"/>
                </a:cubicBezTo>
                <a:cubicBezTo>
                  <a:pt x="22204" y="38910"/>
                  <a:pt x="23101" y="48684"/>
                  <a:pt x="25291" y="58174"/>
                </a:cubicBezTo>
                <a:cubicBezTo>
                  <a:pt x="25844" y="60570"/>
                  <a:pt x="26182" y="67478"/>
                  <a:pt x="27281" y="65278"/>
                </a:cubicBezTo>
                <a:cubicBezTo>
                  <a:pt x="32857" y="54114"/>
                  <a:pt x="28687" y="40263"/>
                  <a:pt x="31259" y="28052"/>
                </a:cubicBezTo>
                <a:cubicBezTo>
                  <a:pt x="31918" y="24925"/>
                  <a:pt x="32659" y="21815"/>
                  <a:pt x="33248" y="18674"/>
                </a:cubicBezTo>
                <a:cubicBezTo>
                  <a:pt x="33433" y="17687"/>
                  <a:pt x="32527" y="16685"/>
                  <a:pt x="33532" y="16685"/>
                </a:cubicBezTo>
                <a:cubicBezTo>
                  <a:pt x="34953" y="16685"/>
                  <a:pt x="33532" y="19527"/>
                  <a:pt x="33532" y="20948"/>
                </a:cubicBezTo>
                <a:cubicBezTo>
                  <a:pt x="33532" y="32718"/>
                  <a:pt x="34346" y="44506"/>
                  <a:pt x="35806" y="56185"/>
                </a:cubicBezTo>
                <a:cubicBezTo>
                  <a:pt x="36436" y="61223"/>
                  <a:pt x="36847" y="66320"/>
                  <a:pt x="38079" y="71246"/>
                </a:cubicBezTo>
                <a:cubicBezTo>
                  <a:pt x="38297" y="72118"/>
                  <a:pt x="37767" y="73127"/>
                  <a:pt x="38648" y="72951"/>
                </a:cubicBezTo>
                <a:cubicBezTo>
                  <a:pt x="40634" y="72554"/>
                  <a:pt x="39568" y="68997"/>
                  <a:pt x="39784" y="66983"/>
                </a:cubicBezTo>
                <a:cubicBezTo>
                  <a:pt x="40576" y="59598"/>
                  <a:pt x="41043" y="52175"/>
                  <a:pt x="42058" y="44818"/>
                </a:cubicBezTo>
                <a:cubicBezTo>
                  <a:pt x="42477" y="41779"/>
                  <a:pt x="43098" y="38769"/>
                  <a:pt x="43478" y="35725"/>
                </a:cubicBezTo>
                <a:cubicBezTo>
                  <a:pt x="43601" y="34738"/>
                  <a:pt x="42650" y="33184"/>
                  <a:pt x="43478" y="33735"/>
                </a:cubicBezTo>
                <a:cubicBezTo>
                  <a:pt x="46255" y="35584"/>
                  <a:pt x="44294" y="40360"/>
                  <a:pt x="44615" y="43681"/>
                </a:cubicBezTo>
                <a:cubicBezTo>
                  <a:pt x="45350" y="51283"/>
                  <a:pt x="46171" y="58887"/>
                  <a:pt x="47457" y="66415"/>
                </a:cubicBezTo>
                <a:cubicBezTo>
                  <a:pt x="48242" y="71013"/>
                  <a:pt x="49451" y="75530"/>
                  <a:pt x="50583" y="80055"/>
                </a:cubicBezTo>
                <a:cubicBezTo>
                  <a:pt x="50845" y="81105"/>
                  <a:pt x="50507" y="82600"/>
                  <a:pt x="51435" y="82044"/>
                </a:cubicBezTo>
                <a:cubicBezTo>
                  <a:pt x="53251" y="80955"/>
                  <a:pt x="52347" y="77899"/>
                  <a:pt x="52572" y="75793"/>
                </a:cubicBezTo>
                <a:cubicBezTo>
                  <a:pt x="53342" y="68605"/>
                  <a:pt x="53593" y="61360"/>
                  <a:pt x="54561" y="54196"/>
                </a:cubicBezTo>
                <a:cubicBezTo>
                  <a:pt x="55022" y="50784"/>
                  <a:pt x="52905" y="42422"/>
                  <a:pt x="55982" y="43966"/>
                </a:cubicBezTo>
                <a:cubicBezTo>
                  <a:pt x="57508" y="44732"/>
                  <a:pt x="56205" y="47374"/>
                  <a:pt x="56266" y="49081"/>
                </a:cubicBezTo>
                <a:cubicBezTo>
                  <a:pt x="56542" y="56819"/>
                  <a:pt x="57463" y="64599"/>
                  <a:pt x="59392" y="72098"/>
                </a:cubicBezTo>
                <a:cubicBezTo>
                  <a:pt x="59885" y="74014"/>
                  <a:pt x="59451" y="76685"/>
                  <a:pt x="61097" y="77782"/>
                </a:cubicBezTo>
                <a:cubicBezTo>
                  <a:pt x="62244" y="78547"/>
                  <a:pt x="61956" y="75155"/>
                  <a:pt x="62234" y="73804"/>
                </a:cubicBezTo>
                <a:cubicBezTo>
                  <a:pt x="63258" y="68831"/>
                  <a:pt x="63754" y="63763"/>
                  <a:pt x="64507" y="58742"/>
                </a:cubicBezTo>
                <a:cubicBezTo>
                  <a:pt x="64635" y="57887"/>
                  <a:pt x="64649" y="56185"/>
                  <a:pt x="64791" y="57037"/>
                </a:cubicBezTo>
                <a:cubicBezTo>
                  <a:pt x="66295" y="66066"/>
                  <a:pt x="60594" y="78826"/>
                  <a:pt x="67917" y="84318"/>
                </a:cubicBezTo>
                <a:cubicBezTo>
                  <a:pt x="68150" y="84493"/>
                  <a:pt x="69815" y="76804"/>
                  <a:pt x="69906" y="76361"/>
                </a:cubicBezTo>
                <a:cubicBezTo>
                  <a:pt x="70948" y="71264"/>
                  <a:pt x="70073" y="65477"/>
                  <a:pt x="72748" y="61016"/>
                </a:cubicBezTo>
                <a:cubicBezTo>
                  <a:pt x="73675" y="59470"/>
                  <a:pt x="72923" y="64616"/>
                  <a:pt x="73032" y="66415"/>
                </a:cubicBezTo>
                <a:cubicBezTo>
                  <a:pt x="73438" y="73101"/>
                  <a:pt x="72159" y="80734"/>
                  <a:pt x="75874" y="86307"/>
                </a:cubicBezTo>
                <a:cubicBezTo>
                  <a:pt x="76579" y="87364"/>
                  <a:pt x="77177" y="84103"/>
                  <a:pt x="77579" y="82897"/>
                </a:cubicBezTo>
                <a:cubicBezTo>
                  <a:pt x="79398" y="77440"/>
                  <a:pt x="78094" y="69869"/>
                  <a:pt x="82694" y="66415"/>
                </a:cubicBezTo>
                <a:cubicBezTo>
                  <a:pt x="84367" y="65159"/>
                  <a:pt x="83078" y="70583"/>
                  <a:pt x="83262" y="72667"/>
                </a:cubicBezTo>
                <a:cubicBezTo>
                  <a:pt x="83744" y="78128"/>
                  <a:pt x="80786" y="87535"/>
                  <a:pt x="86104" y="88865"/>
                </a:cubicBezTo>
                <a:cubicBezTo>
                  <a:pt x="87748" y="89276"/>
                  <a:pt x="87641" y="85844"/>
                  <a:pt x="88378" y="84318"/>
                </a:cubicBezTo>
                <a:cubicBezTo>
                  <a:pt x="89834" y="81302"/>
                  <a:pt x="91501" y="78390"/>
                  <a:pt x="93208" y="75509"/>
                </a:cubicBezTo>
                <a:cubicBezTo>
                  <a:pt x="94012" y="74153"/>
                  <a:pt x="94652" y="70414"/>
                  <a:pt x="95766" y="71530"/>
                </a:cubicBezTo>
                <a:cubicBezTo>
                  <a:pt x="100886" y="76656"/>
                  <a:pt x="93817" y="89114"/>
                  <a:pt x="100029" y="92843"/>
                </a:cubicBezTo>
                <a:cubicBezTo>
                  <a:pt x="101313" y="93614"/>
                  <a:pt x="101755" y="90395"/>
                  <a:pt x="102586" y="89149"/>
                </a:cubicBezTo>
                <a:cubicBezTo>
                  <a:pt x="104670" y="86023"/>
                  <a:pt x="106180" y="82426"/>
                  <a:pt x="108838" y="79771"/>
                </a:cubicBezTo>
                <a:cubicBezTo>
                  <a:pt x="109843" y="78767"/>
                  <a:pt x="108838" y="82613"/>
                  <a:pt x="108838" y="84034"/>
                </a:cubicBezTo>
                <a:cubicBezTo>
                  <a:pt x="108838" y="87160"/>
                  <a:pt x="108740" y="90287"/>
                  <a:pt x="108838" y="93411"/>
                </a:cubicBezTo>
                <a:cubicBezTo>
                  <a:pt x="108894" y="95220"/>
                  <a:pt x="108126" y="100091"/>
                  <a:pt x="109406" y="98811"/>
                </a:cubicBezTo>
                <a:cubicBezTo>
                  <a:pt x="112643" y="95574"/>
                  <a:pt x="111573" y="89238"/>
                  <a:pt x="115090" y="86307"/>
                </a:cubicBezTo>
                <a:cubicBezTo>
                  <a:pt x="116329" y="85274"/>
                  <a:pt x="115374" y="89525"/>
                  <a:pt x="115374" y="91138"/>
                </a:cubicBezTo>
                <a:cubicBezTo>
                  <a:pt x="115374" y="94364"/>
                  <a:pt x="114006" y="98219"/>
                  <a:pt x="115942" y="100800"/>
                </a:cubicBezTo>
                <a:cubicBezTo>
                  <a:pt x="117357" y="102687"/>
                  <a:pt x="120874" y="83790"/>
                  <a:pt x="121341" y="86591"/>
                </a:cubicBezTo>
                <a:cubicBezTo>
                  <a:pt x="122353" y="92665"/>
                  <a:pt x="116710" y="100700"/>
                  <a:pt x="121057" y="105062"/>
                </a:cubicBezTo>
                <a:cubicBezTo>
                  <a:pt x="122410" y="106420"/>
                  <a:pt x="124772" y="89492"/>
                  <a:pt x="125604" y="91990"/>
                </a:cubicBezTo>
                <a:cubicBezTo>
                  <a:pt x="126954" y="96043"/>
                  <a:pt x="123433" y="101760"/>
                  <a:pt x="126456" y="104778"/>
                </a:cubicBezTo>
                <a:cubicBezTo>
                  <a:pt x="128736" y="107054"/>
                  <a:pt x="130435" y="92747"/>
                  <a:pt x="130435" y="95969"/>
                </a:cubicBezTo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7" name="Google Shape;107;p17"/>
          <p:cNvSpPr txBox="1"/>
          <p:nvPr/>
        </p:nvSpPr>
        <p:spPr>
          <a:xfrm>
            <a:off x="5577400" y="1244450"/>
            <a:ext cx="38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</a:rPr>
              <a:t>DP</a:t>
            </a:r>
            <a:endParaRPr b="1" sz="10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Features in CTG Dataset</a:t>
            </a: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48043" l="62269" r="0" t="0"/>
          <a:stretch/>
        </p:blipFill>
        <p:spPr>
          <a:xfrm>
            <a:off x="4988850" y="1141650"/>
            <a:ext cx="2687926" cy="186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8225" y="1026375"/>
            <a:ext cx="3894104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/>
          <p:nvPr/>
        </p:nvSpPr>
        <p:spPr>
          <a:xfrm>
            <a:off x="1048225" y="2423100"/>
            <a:ext cx="3741300" cy="23097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8"/>
          <p:cNvCxnSpPr/>
          <p:nvPr/>
        </p:nvCxnSpPr>
        <p:spPr>
          <a:xfrm rot="10800000">
            <a:off x="6054450" y="2660525"/>
            <a:ext cx="8100" cy="1692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7" name="Google Shape;117;p18"/>
          <p:cNvSpPr txBox="1"/>
          <p:nvPr/>
        </p:nvSpPr>
        <p:spPr>
          <a:xfrm>
            <a:off x="5844450" y="2767513"/>
            <a:ext cx="428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</a:rPr>
              <a:t>Min</a:t>
            </a:r>
            <a:endParaRPr b="1" sz="1000">
              <a:solidFill>
                <a:srgbClr val="0000FF"/>
              </a:solidFill>
            </a:endParaRPr>
          </a:p>
        </p:txBody>
      </p:sp>
      <p:cxnSp>
        <p:nvCxnSpPr>
          <p:cNvPr id="118" name="Google Shape;118;p18"/>
          <p:cNvCxnSpPr/>
          <p:nvPr/>
        </p:nvCxnSpPr>
        <p:spPr>
          <a:xfrm>
            <a:off x="5353100" y="1636575"/>
            <a:ext cx="0" cy="2016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" name="Google Shape;119;p18"/>
          <p:cNvSpPr txBox="1"/>
          <p:nvPr/>
        </p:nvSpPr>
        <p:spPr>
          <a:xfrm>
            <a:off x="5110550" y="1406425"/>
            <a:ext cx="48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</a:rPr>
              <a:t>M</a:t>
            </a:r>
            <a:r>
              <a:rPr b="1" lang="en" sz="1000">
                <a:solidFill>
                  <a:srgbClr val="0000FF"/>
                </a:solidFill>
              </a:rPr>
              <a:t>ax</a:t>
            </a:r>
            <a:endParaRPr b="1" sz="1000">
              <a:solidFill>
                <a:srgbClr val="0000FF"/>
              </a:solidFill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5210000" y="1967100"/>
            <a:ext cx="286200" cy="4560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5110550" y="2402400"/>
            <a:ext cx="538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</a:rPr>
              <a:t>peak</a:t>
            </a:r>
            <a:endParaRPr b="1" sz="1000">
              <a:solidFill>
                <a:srgbClr val="0000FF"/>
              </a:solidFill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5220950" y="3842161"/>
            <a:ext cx="660653" cy="488276"/>
          </a:xfrm>
          <a:custGeom>
            <a:rect b="b" l="l" r="r" t="t"/>
            <a:pathLst>
              <a:path extrusionOk="0" h="105232" w="130435">
                <a:moveTo>
                  <a:pt x="0" y="43966"/>
                </a:moveTo>
                <a:cubicBezTo>
                  <a:pt x="1736" y="34136"/>
                  <a:pt x="4035" y="24362"/>
                  <a:pt x="4831" y="14412"/>
                </a:cubicBezTo>
                <a:cubicBezTo>
                  <a:pt x="5073" y="11390"/>
                  <a:pt x="4237" y="8291"/>
                  <a:pt x="4831" y="5318"/>
                </a:cubicBezTo>
                <a:cubicBezTo>
                  <a:pt x="5133" y="3806"/>
                  <a:pt x="5684" y="-771"/>
                  <a:pt x="5684" y="771"/>
                </a:cubicBezTo>
                <a:cubicBezTo>
                  <a:pt x="5684" y="16022"/>
                  <a:pt x="4285" y="31365"/>
                  <a:pt x="5968" y="46523"/>
                </a:cubicBezTo>
                <a:cubicBezTo>
                  <a:pt x="6491" y="51234"/>
                  <a:pt x="3181" y="57383"/>
                  <a:pt x="6536" y="60732"/>
                </a:cubicBezTo>
                <a:cubicBezTo>
                  <a:pt x="7352" y="61546"/>
                  <a:pt x="7105" y="58474"/>
                  <a:pt x="7105" y="57322"/>
                </a:cubicBezTo>
                <a:cubicBezTo>
                  <a:pt x="7105" y="55143"/>
                  <a:pt x="7105" y="52965"/>
                  <a:pt x="7105" y="50786"/>
                </a:cubicBezTo>
                <a:cubicBezTo>
                  <a:pt x="7105" y="44300"/>
                  <a:pt x="8107" y="37822"/>
                  <a:pt x="9378" y="31462"/>
                </a:cubicBezTo>
                <a:cubicBezTo>
                  <a:pt x="9775" y="29476"/>
                  <a:pt x="9082" y="26925"/>
                  <a:pt x="10515" y="25494"/>
                </a:cubicBezTo>
                <a:cubicBezTo>
                  <a:pt x="11189" y="24821"/>
                  <a:pt x="10799" y="27384"/>
                  <a:pt x="10799" y="28336"/>
                </a:cubicBezTo>
                <a:cubicBezTo>
                  <a:pt x="10799" y="31090"/>
                  <a:pt x="11252" y="33826"/>
                  <a:pt x="11367" y="36577"/>
                </a:cubicBezTo>
                <a:cubicBezTo>
                  <a:pt x="11675" y="43967"/>
                  <a:pt x="9831" y="53228"/>
                  <a:pt x="15061" y="58458"/>
                </a:cubicBezTo>
                <a:cubicBezTo>
                  <a:pt x="15571" y="58968"/>
                  <a:pt x="15804" y="57182"/>
                  <a:pt x="15914" y="56469"/>
                </a:cubicBezTo>
                <a:cubicBezTo>
                  <a:pt x="16321" y="53821"/>
                  <a:pt x="16689" y="51167"/>
                  <a:pt x="17051" y="48512"/>
                </a:cubicBezTo>
                <a:cubicBezTo>
                  <a:pt x="18033" y="41318"/>
                  <a:pt x="18788" y="34092"/>
                  <a:pt x="19892" y="26915"/>
                </a:cubicBezTo>
                <a:cubicBezTo>
                  <a:pt x="20296" y="24287"/>
                  <a:pt x="17802" y="18958"/>
                  <a:pt x="20461" y="18958"/>
                </a:cubicBezTo>
                <a:cubicBezTo>
                  <a:pt x="21319" y="18958"/>
                  <a:pt x="20697" y="20659"/>
                  <a:pt x="20745" y="21516"/>
                </a:cubicBezTo>
                <a:cubicBezTo>
                  <a:pt x="20888" y="24085"/>
                  <a:pt x="21437" y="26621"/>
                  <a:pt x="21597" y="29189"/>
                </a:cubicBezTo>
                <a:cubicBezTo>
                  <a:pt x="22204" y="38910"/>
                  <a:pt x="23101" y="48684"/>
                  <a:pt x="25291" y="58174"/>
                </a:cubicBezTo>
                <a:cubicBezTo>
                  <a:pt x="25844" y="60570"/>
                  <a:pt x="26182" y="67478"/>
                  <a:pt x="27281" y="65278"/>
                </a:cubicBezTo>
                <a:cubicBezTo>
                  <a:pt x="32857" y="54114"/>
                  <a:pt x="28687" y="40263"/>
                  <a:pt x="31259" y="28052"/>
                </a:cubicBezTo>
                <a:cubicBezTo>
                  <a:pt x="31918" y="24925"/>
                  <a:pt x="32659" y="21815"/>
                  <a:pt x="33248" y="18674"/>
                </a:cubicBezTo>
                <a:cubicBezTo>
                  <a:pt x="33433" y="17687"/>
                  <a:pt x="32527" y="16685"/>
                  <a:pt x="33532" y="16685"/>
                </a:cubicBezTo>
                <a:cubicBezTo>
                  <a:pt x="34953" y="16685"/>
                  <a:pt x="33532" y="19527"/>
                  <a:pt x="33532" y="20948"/>
                </a:cubicBezTo>
                <a:cubicBezTo>
                  <a:pt x="33532" y="32718"/>
                  <a:pt x="34346" y="44506"/>
                  <a:pt x="35806" y="56185"/>
                </a:cubicBezTo>
                <a:cubicBezTo>
                  <a:pt x="36436" y="61223"/>
                  <a:pt x="36847" y="66320"/>
                  <a:pt x="38079" y="71246"/>
                </a:cubicBezTo>
                <a:cubicBezTo>
                  <a:pt x="38297" y="72118"/>
                  <a:pt x="37767" y="73127"/>
                  <a:pt x="38648" y="72951"/>
                </a:cubicBezTo>
                <a:cubicBezTo>
                  <a:pt x="40634" y="72554"/>
                  <a:pt x="39568" y="68997"/>
                  <a:pt x="39784" y="66983"/>
                </a:cubicBezTo>
                <a:cubicBezTo>
                  <a:pt x="40576" y="59598"/>
                  <a:pt x="41043" y="52175"/>
                  <a:pt x="42058" y="44818"/>
                </a:cubicBezTo>
                <a:cubicBezTo>
                  <a:pt x="42477" y="41779"/>
                  <a:pt x="43098" y="38769"/>
                  <a:pt x="43478" y="35725"/>
                </a:cubicBezTo>
                <a:cubicBezTo>
                  <a:pt x="43601" y="34738"/>
                  <a:pt x="42650" y="33184"/>
                  <a:pt x="43478" y="33735"/>
                </a:cubicBezTo>
                <a:cubicBezTo>
                  <a:pt x="46255" y="35584"/>
                  <a:pt x="44294" y="40360"/>
                  <a:pt x="44615" y="43681"/>
                </a:cubicBezTo>
                <a:cubicBezTo>
                  <a:pt x="45350" y="51283"/>
                  <a:pt x="46171" y="58887"/>
                  <a:pt x="47457" y="66415"/>
                </a:cubicBezTo>
                <a:cubicBezTo>
                  <a:pt x="48242" y="71013"/>
                  <a:pt x="49451" y="75530"/>
                  <a:pt x="50583" y="80055"/>
                </a:cubicBezTo>
                <a:cubicBezTo>
                  <a:pt x="50845" y="81105"/>
                  <a:pt x="50507" y="82600"/>
                  <a:pt x="51435" y="82044"/>
                </a:cubicBezTo>
                <a:cubicBezTo>
                  <a:pt x="53251" y="80955"/>
                  <a:pt x="52347" y="77899"/>
                  <a:pt x="52572" y="75793"/>
                </a:cubicBezTo>
                <a:cubicBezTo>
                  <a:pt x="53342" y="68605"/>
                  <a:pt x="53593" y="61360"/>
                  <a:pt x="54561" y="54196"/>
                </a:cubicBezTo>
                <a:cubicBezTo>
                  <a:pt x="55022" y="50784"/>
                  <a:pt x="52905" y="42422"/>
                  <a:pt x="55982" y="43966"/>
                </a:cubicBezTo>
                <a:cubicBezTo>
                  <a:pt x="57508" y="44732"/>
                  <a:pt x="56205" y="47374"/>
                  <a:pt x="56266" y="49081"/>
                </a:cubicBezTo>
                <a:cubicBezTo>
                  <a:pt x="56542" y="56819"/>
                  <a:pt x="57463" y="64599"/>
                  <a:pt x="59392" y="72098"/>
                </a:cubicBezTo>
                <a:cubicBezTo>
                  <a:pt x="59885" y="74014"/>
                  <a:pt x="59451" y="76685"/>
                  <a:pt x="61097" y="77782"/>
                </a:cubicBezTo>
                <a:cubicBezTo>
                  <a:pt x="62244" y="78547"/>
                  <a:pt x="61956" y="75155"/>
                  <a:pt x="62234" y="73804"/>
                </a:cubicBezTo>
                <a:cubicBezTo>
                  <a:pt x="63258" y="68831"/>
                  <a:pt x="63754" y="63763"/>
                  <a:pt x="64507" y="58742"/>
                </a:cubicBezTo>
                <a:cubicBezTo>
                  <a:pt x="64635" y="57887"/>
                  <a:pt x="64649" y="56185"/>
                  <a:pt x="64791" y="57037"/>
                </a:cubicBezTo>
                <a:cubicBezTo>
                  <a:pt x="66295" y="66066"/>
                  <a:pt x="60594" y="78826"/>
                  <a:pt x="67917" y="84318"/>
                </a:cubicBezTo>
                <a:cubicBezTo>
                  <a:pt x="68150" y="84493"/>
                  <a:pt x="69815" y="76804"/>
                  <a:pt x="69906" y="76361"/>
                </a:cubicBezTo>
                <a:cubicBezTo>
                  <a:pt x="70948" y="71264"/>
                  <a:pt x="70073" y="65477"/>
                  <a:pt x="72748" y="61016"/>
                </a:cubicBezTo>
                <a:cubicBezTo>
                  <a:pt x="73675" y="59470"/>
                  <a:pt x="72923" y="64616"/>
                  <a:pt x="73032" y="66415"/>
                </a:cubicBezTo>
                <a:cubicBezTo>
                  <a:pt x="73438" y="73101"/>
                  <a:pt x="72159" y="80734"/>
                  <a:pt x="75874" y="86307"/>
                </a:cubicBezTo>
                <a:cubicBezTo>
                  <a:pt x="76579" y="87364"/>
                  <a:pt x="77177" y="84103"/>
                  <a:pt x="77579" y="82897"/>
                </a:cubicBezTo>
                <a:cubicBezTo>
                  <a:pt x="79398" y="77440"/>
                  <a:pt x="78094" y="69869"/>
                  <a:pt x="82694" y="66415"/>
                </a:cubicBezTo>
                <a:cubicBezTo>
                  <a:pt x="84367" y="65159"/>
                  <a:pt x="83078" y="70583"/>
                  <a:pt x="83262" y="72667"/>
                </a:cubicBezTo>
                <a:cubicBezTo>
                  <a:pt x="83744" y="78128"/>
                  <a:pt x="80786" y="87535"/>
                  <a:pt x="86104" y="88865"/>
                </a:cubicBezTo>
                <a:cubicBezTo>
                  <a:pt x="87748" y="89276"/>
                  <a:pt x="87641" y="85844"/>
                  <a:pt x="88378" y="84318"/>
                </a:cubicBezTo>
                <a:cubicBezTo>
                  <a:pt x="89834" y="81302"/>
                  <a:pt x="91501" y="78390"/>
                  <a:pt x="93208" y="75509"/>
                </a:cubicBezTo>
                <a:cubicBezTo>
                  <a:pt x="94012" y="74153"/>
                  <a:pt x="94652" y="70414"/>
                  <a:pt x="95766" y="71530"/>
                </a:cubicBezTo>
                <a:cubicBezTo>
                  <a:pt x="100886" y="76656"/>
                  <a:pt x="93817" y="89114"/>
                  <a:pt x="100029" y="92843"/>
                </a:cubicBezTo>
                <a:cubicBezTo>
                  <a:pt x="101313" y="93614"/>
                  <a:pt x="101755" y="90395"/>
                  <a:pt x="102586" y="89149"/>
                </a:cubicBezTo>
                <a:cubicBezTo>
                  <a:pt x="104670" y="86023"/>
                  <a:pt x="106180" y="82426"/>
                  <a:pt x="108838" y="79771"/>
                </a:cubicBezTo>
                <a:cubicBezTo>
                  <a:pt x="109843" y="78767"/>
                  <a:pt x="108838" y="82613"/>
                  <a:pt x="108838" y="84034"/>
                </a:cubicBezTo>
                <a:cubicBezTo>
                  <a:pt x="108838" y="87160"/>
                  <a:pt x="108740" y="90287"/>
                  <a:pt x="108838" y="93411"/>
                </a:cubicBezTo>
                <a:cubicBezTo>
                  <a:pt x="108894" y="95220"/>
                  <a:pt x="108126" y="100091"/>
                  <a:pt x="109406" y="98811"/>
                </a:cubicBezTo>
                <a:cubicBezTo>
                  <a:pt x="112643" y="95574"/>
                  <a:pt x="111573" y="89238"/>
                  <a:pt x="115090" y="86307"/>
                </a:cubicBezTo>
                <a:cubicBezTo>
                  <a:pt x="116329" y="85274"/>
                  <a:pt x="115374" y="89525"/>
                  <a:pt x="115374" y="91138"/>
                </a:cubicBezTo>
                <a:cubicBezTo>
                  <a:pt x="115374" y="94364"/>
                  <a:pt x="114006" y="98219"/>
                  <a:pt x="115942" y="100800"/>
                </a:cubicBezTo>
                <a:cubicBezTo>
                  <a:pt x="117357" y="102687"/>
                  <a:pt x="120874" y="83790"/>
                  <a:pt x="121341" y="86591"/>
                </a:cubicBezTo>
                <a:cubicBezTo>
                  <a:pt x="122353" y="92665"/>
                  <a:pt x="116710" y="100700"/>
                  <a:pt x="121057" y="105062"/>
                </a:cubicBezTo>
                <a:cubicBezTo>
                  <a:pt x="122410" y="106420"/>
                  <a:pt x="124772" y="89492"/>
                  <a:pt x="125604" y="91990"/>
                </a:cubicBezTo>
                <a:cubicBezTo>
                  <a:pt x="126954" y="96043"/>
                  <a:pt x="123433" y="101760"/>
                  <a:pt x="126456" y="104778"/>
                </a:cubicBezTo>
                <a:cubicBezTo>
                  <a:pt x="128736" y="107054"/>
                  <a:pt x="130435" y="92747"/>
                  <a:pt x="130435" y="95969"/>
                </a:cubicBezTo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3" name="Google Shape;123;p18"/>
          <p:cNvSpPr/>
          <p:nvPr/>
        </p:nvSpPr>
        <p:spPr>
          <a:xfrm flipH="1">
            <a:off x="6873950" y="3842161"/>
            <a:ext cx="660653" cy="488276"/>
          </a:xfrm>
          <a:custGeom>
            <a:rect b="b" l="l" r="r" t="t"/>
            <a:pathLst>
              <a:path extrusionOk="0" h="105232" w="130435">
                <a:moveTo>
                  <a:pt x="0" y="43966"/>
                </a:moveTo>
                <a:cubicBezTo>
                  <a:pt x="1736" y="34136"/>
                  <a:pt x="4035" y="24362"/>
                  <a:pt x="4831" y="14412"/>
                </a:cubicBezTo>
                <a:cubicBezTo>
                  <a:pt x="5073" y="11390"/>
                  <a:pt x="4237" y="8291"/>
                  <a:pt x="4831" y="5318"/>
                </a:cubicBezTo>
                <a:cubicBezTo>
                  <a:pt x="5133" y="3806"/>
                  <a:pt x="5684" y="-771"/>
                  <a:pt x="5684" y="771"/>
                </a:cubicBezTo>
                <a:cubicBezTo>
                  <a:pt x="5684" y="16022"/>
                  <a:pt x="4285" y="31365"/>
                  <a:pt x="5968" y="46523"/>
                </a:cubicBezTo>
                <a:cubicBezTo>
                  <a:pt x="6491" y="51234"/>
                  <a:pt x="3181" y="57383"/>
                  <a:pt x="6536" y="60732"/>
                </a:cubicBezTo>
                <a:cubicBezTo>
                  <a:pt x="7352" y="61546"/>
                  <a:pt x="7105" y="58474"/>
                  <a:pt x="7105" y="57322"/>
                </a:cubicBezTo>
                <a:cubicBezTo>
                  <a:pt x="7105" y="55143"/>
                  <a:pt x="7105" y="52965"/>
                  <a:pt x="7105" y="50786"/>
                </a:cubicBezTo>
                <a:cubicBezTo>
                  <a:pt x="7105" y="44300"/>
                  <a:pt x="8107" y="37822"/>
                  <a:pt x="9378" y="31462"/>
                </a:cubicBezTo>
                <a:cubicBezTo>
                  <a:pt x="9775" y="29476"/>
                  <a:pt x="9082" y="26925"/>
                  <a:pt x="10515" y="25494"/>
                </a:cubicBezTo>
                <a:cubicBezTo>
                  <a:pt x="11189" y="24821"/>
                  <a:pt x="10799" y="27384"/>
                  <a:pt x="10799" y="28336"/>
                </a:cubicBezTo>
                <a:cubicBezTo>
                  <a:pt x="10799" y="31090"/>
                  <a:pt x="11252" y="33826"/>
                  <a:pt x="11367" y="36577"/>
                </a:cubicBezTo>
                <a:cubicBezTo>
                  <a:pt x="11675" y="43967"/>
                  <a:pt x="9831" y="53228"/>
                  <a:pt x="15061" y="58458"/>
                </a:cubicBezTo>
                <a:cubicBezTo>
                  <a:pt x="15571" y="58968"/>
                  <a:pt x="15804" y="57182"/>
                  <a:pt x="15914" y="56469"/>
                </a:cubicBezTo>
                <a:cubicBezTo>
                  <a:pt x="16321" y="53821"/>
                  <a:pt x="16689" y="51167"/>
                  <a:pt x="17051" y="48512"/>
                </a:cubicBezTo>
                <a:cubicBezTo>
                  <a:pt x="18033" y="41318"/>
                  <a:pt x="18788" y="34092"/>
                  <a:pt x="19892" y="26915"/>
                </a:cubicBezTo>
                <a:cubicBezTo>
                  <a:pt x="20296" y="24287"/>
                  <a:pt x="17802" y="18958"/>
                  <a:pt x="20461" y="18958"/>
                </a:cubicBezTo>
                <a:cubicBezTo>
                  <a:pt x="21319" y="18958"/>
                  <a:pt x="20697" y="20659"/>
                  <a:pt x="20745" y="21516"/>
                </a:cubicBezTo>
                <a:cubicBezTo>
                  <a:pt x="20888" y="24085"/>
                  <a:pt x="21437" y="26621"/>
                  <a:pt x="21597" y="29189"/>
                </a:cubicBezTo>
                <a:cubicBezTo>
                  <a:pt x="22204" y="38910"/>
                  <a:pt x="23101" y="48684"/>
                  <a:pt x="25291" y="58174"/>
                </a:cubicBezTo>
                <a:cubicBezTo>
                  <a:pt x="25844" y="60570"/>
                  <a:pt x="26182" y="67478"/>
                  <a:pt x="27281" y="65278"/>
                </a:cubicBezTo>
                <a:cubicBezTo>
                  <a:pt x="32857" y="54114"/>
                  <a:pt x="28687" y="40263"/>
                  <a:pt x="31259" y="28052"/>
                </a:cubicBezTo>
                <a:cubicBezTo>
                  <a:pt x="31918" y="24925"/>
                  <a:pt x="32659" y="21815"/>
                  <a:pt x="33248" y="18674"/>
                </a:cubicBezTo>
                <a:cubicBezTo>
                  <a:pt x="33433" y="17687"/>
                  <a:pt x="32527" y="16685"/>
                  <a:pt x="33532" y="16685"/>
                </a:cubicBezTo>
                <a:cubicBezTo>
                  <a:pt x="34953" y="16685"/>
                  <a:pt x="33532" y="19527"/>
                  <a:pt x="33532" y="20948"/>
                </a:cubicBezTo>
                <a:cubicBezTo>
                  <a:pt x="33532" y="32718"/>
                  <a:pt x="34346" y="44506"/>
                  <a:pt x="35806" y="56185"/>
                </a:cubicBezTo>
                <a:cubicBezTo>
                  <a:pt x="36436" y="61223"/>
                  <a:pt x="36847" y="66320"/>
                  <a:pt x="38079" y="71246"/>
                </a:cubicBezTo>
                <a:cubicBezTo>
                  <a:pt x="38297" y="72118"/>
                  <a:pt x="37767" y="73127"/>
                  <a:pt x="38648" y="72951"/>
                </a:cubicBezTo>
                <a:cubicBezTo>
                  <a:pt x="40634" y="72554"/>
                  <a:pt x="39568" y="68997"/>
                  <a:pt x="39784" y="66983"/>
                </a:cubicBezTo>
                <a:cubicBezTo>
                  <a:pt x="40576" y="59598"/>
                  <a:pt x="41043" y="52175"/>
                  <a:pt x="42058" y="44818"/>
                </a:cubicBezTo>
                <a:cubicBezTo>
                  <a:pt x="42477" y="41779"/>
                  <a:pt x="43098" y="38769"/>
                  <a:pt x="43478" y="35725"/>
                </a:cubicBezTo>
                <a:cubicBezTo>
                  <a:pt x="43601" y="34738"/>
                  <a:pt x="42650" y="33184"/>
                  <a:pt x="43478" y="33735"/>
                </a:cubicBezTo>
                <a:cubicBezTo>
                  <a:pt x="46255" y="35584"/>
                  <a:pt x="44294" y="40360"/>
                  <a:pt x="44615" y="43681"/>
                </a:cubicBezTo>
                <a:cubicBezTo>
                  <a:pt x="45350" y="51283"/>
                  <a:pt x="46171" y="58887"/>
                  <a:pt x="47457" y="66415"/>
                </a:cubicBezTo>
                <a:cubicBezTo>
                  <a:pt x="48242" y="71013"/>
                  <a:pt x="49451" y="75530"/>
                  <a:pt x="50583" y="80055"/>
                </a:cubicBezTo>
                <a:cubicBezTo>
                  <a:pt x="50845" y="81105"/>
                  <a:pt x="50507" y="82600"/>
                  <a:pt x="51435" y="82044"/>
                </a:cubicBezTo>
                <a:cubicBezTo>
                  <a:pt x="53251" y="80955"/>
                  <a:pt x="52347" y="77899"/>
                  <a:pt x="52572" y="75793"/>
                </a:cubicBezTo>
                <a:cubicBezTo>
                  <a:pt x="53342" y="68605"/>
                  <a:pt x="53593" y="61360"/>
                  <a:pt x="54561" y="54196"/>
                </a:cubicBezTo>
                <a:cubicBezTo>
                  <a:pt x="55022" y="50784"/>
                  <a:pt x="52905" y="42422"/>
                  <a:pt x="55982" y="43966"/>
                </a:cubicBezTo>
                <a:cubicBezTo>
                  <a:pt x="57508" y="44732"/>
                  <a:pt x="56205" y="47374"/>
                  <a:pt x="56266" y="49081"/>
                </a:cubicBezTo>
                <a:cubicBezTo>
                  <a:pt x="56542" y="56819"/>
                  <a:pt x="57463" y="64599"/>
                  <a:pt x="59392" y="72098"/>
                </a:cubicBezTo>
                <a:cubicBezTo>
                  <a:pt x="59885" y="74014"/>
                  <a:pt x="59451" y="76685"/>
                  <a:pt x="61097" y="77782"/>
                </a:cubicBezTo>
                <a:cubicBezTo>
                  <a:pt x="62244" y="78547"/>
                  <a:pt x="61956" y="75155"/>
                  <a:pt x="62234" y="73804"/>
                </a:cubicBezTo>
                <a:cubicBezTo>
                  <a:pt x="63258" y="68831"/>
                  <a:pt x="63754" y="63763"/>
                  <a:pt x="64507" y="58742"/>
                </a:cubicBezTo>
                <a:cubicBezTo>
                  <a:pt x="64635" y="57887"/>
                  <a:pt x="64649" y="56185"/>
                  <a:pt x="64791" y="57037"/>
                </a:cubicBezTo>
                <a:cubicBezTo>
                  <a:pt x="66295" y="66066"/>
                  <a:pt x="60594" y="78826"/>
                  <a:pt x="67917" y="84318"/>
                </a:cubicBezTo>
                <a:cubicBezTo>
                  <a:pt x="68150" y="84493"/>
                  <a:pt x="69815" y="76804"/>
                  <a:pt x="69906" y="76361"/>
                </a:cubicBezTo>
                <a:cubicBezTo>
                  <a:pt x="70948" y="71264"/>
                  <a:pt x="70073" y="65477"/>
                  <a:pt x="72748" y="61016"/>
                </a:cubicBezTo>
                <a:cubicBezTo>
                  <a:pt x="73675" y="59470"/>
                  <a:pt x="72923" y="64616"/>
                  <a:pt x="73032" y="66415"/>
                </a:cubicBezTo>
                <a:cubicBezTo>
                  <a:pt x="73438" y="73101"/>
                  <a:pt x="72159" y="80734"/>
                  <a:pt x="75874" y="86307"/>
                </a:cubicBezTo>
                <a:cubicBezTo>
                  <a:pt x="76579" y="87364"/>
                  <a:pt x="77177" y="84103"/>
                  <a:pt x="77579" y="82897"/>
                </a:cubicBezTo>
                <a:cubicBezTo>
                  <a:pt x="79398" y="77440"/>
                  <a:pt x="78094" y="69869"/>
                  <a:pt x="82694" y="66415"/>
                </a:cubicBezTo>
                <a:cubicBezTo>
                  <a:pt x="84367" y="65159"/>
                  <a:pt x="83078" y="70583"/>
                  <a:pt x="83262" y="72667"/>
                </a:cubicBezTo>
                <a:cubicBezTo>
                  <a:pt x="83744" y="78128"/>
                  <a:pt x="80786" y="87535"/>
                  <a:pt x="86104" y="88865"/>
                </a:cubicBezTo>
                <a:cubicBezTo>
                  <a:pt x="87748" y="89276"/>
                  <a:pt x="87641" y="85844"/>
                  <a:pt x="88378" y="84318"/>
                </a:cubicBezTo>
                <a:cubicBezTo>
                  <a:pt x="89834" y="81302"/>
                  <a:pt x="91501" y="78390"/>
                  <a:pt x="93208" y="75509"/>
                </a:cubicBezTo>
                <a:cubicBezTo>
                  <a:pt x="94012" y="74153"/>
                  <a:pt x="94652" y="70414"/>
                  <a:pt x="95766" y="71530"/>
                </a:cubicBezTo>
                <a:cubicBezTo>
                  <a:pt x="100886" y="76656"/>
                  <a:pt x="93817" y="89114"/>
                  <a:pt x="100029" y="92843"/>
                </a:cubicBezTo>
                <a:cubicBezTo>
                  <a:pt x="101313" y="93614"/>
                  <a:pt x="101755" y="90395"/>
                  <a:pt x="102586" y="89149"/>
                </a:cubicBezTo>
                <a:cubicBezTo>
                  <a:pt x="104670" y="86023"/>
                  <a:pt x="106180" y="82426"/>
                  <a:pt x="108838" y="79771"/>
                </a:cubicBezTo>
                <a:cubicBezTo>
                  <a:pt x="109843" y="78767"/>
                  <a:pt x="108838" y="82613"/>
                  <a:pt x="108838" y="84034"/>
                </a:cubicBezTo>
                <a:cubicBezTo>
                  <a:pt x="108838" y="87160"/>
                  <a:pt x="108740" y="90287"/>
                  <a:pt x="108838" y="93411"/>
                </a:cubicBezTo>
                <a:cubicBezTo>
                  <a:pt x="108894" y="95220"/>
                  <a:pt x="108126" y="100091"/>
                  <a:pt x="109406" y="98811"/>
                </a:cubicBezTo>
                <a:cubicBezTo>
                  <a:pt x="112643" y="95574"/>
                  <a:pt x="111573" y="89238"/>
                  <a:pt x="115090" y="86307"/>
                </a:cubicBezTo>
                <a:cubicBezTo>
                  <a:pt x="116329" y="85274"/>
                  <a:pt x="115374" y="89525"/>
                  <a:pt x="115374" y="91138"/>
                </a:cubicBezTo>
                <a:cubicBezTo>
                  <a:pt x="115374" y="94364"/>
                  <a:pt x="114006" y="98219"/>
                  <a:pt x="115942" y="100800"/>
                </a:cubicBezTo>
                <a:cubicBezTo>
                  <a:pt x="117357" y="102687"/>
                  <a:pt x="120874" y="83790"/>
                  <a:pt x="121341" y="86591"/>
                </a:cubicBezTo>
                <a:cubicBezTo>
                  <a:pt x="122353" y="92665"/>
                  <a:pt x="116710" y="100700"/>
                  <a:pt x="121057" y="105062"/>
                </a:cubicBezTo>
                <a:cubicBezTo>
                  <a:pt x="122410" y="106420"/>
                  <a:pt x="124772" y="89492"/>
                  <a:pt x="125604" y="91990"/>
                </a:cubicBezTo>
                <a:cubicBezTo>
                  <a:pt x="126954" y="96043"/>
                  <a:pt x="123433" y="101760"/>
                  <a:pt x="126456" y="104778"/>
                </a:cubicBezTo>
                <a:cubicBezTo>
                  <a:pt x="128736" y="107054"/>
                  <a:pt x="130435" y="92747"/>
                  <a:pt x="130435" y="95969"/>
                </a:cubicBezTo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4" name="Google Shape;124;p18"/>
          <p:cNvSpPr/>
          <p:nvPr/>
        </p:nvSpPr>
        <p:spPr>
          <a:xfrm>
            <a:off x="6047488" y="3953749"/>
            <a:ext cx="660572" cy="265096"/>
          </a:xfrm>
          <a:custGeom>
            <a:rect b="b" l="l" r="r" t="t"/>
            <a:pathLst>
              <a:path extrusionOk="0" h="41649" w="155246">
                <a:moveTo>
                  <a:pt x="0" y="26078"/>
                </a:moveTo>
                <a:cubicBezTo>
                  <a:pt x="977" y="19227"/>
                  <a:pt x="1513" y="12320"/>
                  <a:pt x="2257" y="5440"/>
                </a:cubicBezTo>
                <a:cubicBezTo>
                  <a:pt x="2443" y="3717"/>
                  <a:pt x="2011" y="-1207"/>
                  <a:pt x="2902" y="280"/>
                </a:cubicBezTo>
                <a:cubicBezTo>
                  <a:pt x="7132" y="7336"/>
                  <a:pt x="2130" y="17428"/>
                  <a:pt x="5804" y="24788"/>
                </a:cubicBezTo>
                <a:cubicBezTo>
                  <a:pt x="5842" y="24863"/>
                  <a:pt x="5678" y="23607"/>
                  <a:pt x="5804" y="20596"/>
                </a:cubicBezTo>
                <a:cubicBezTo>
                  <a:pt x="5961" y="16835"/>
                  <a:pt x="6127" y="13073"/>
                  <a:pt x="6127" y="9309"/>
                </a:cubicBezTo>
                <a:cubicBezTo>
                  <a:pt x="6127" y="8015"/>
                  <a:pt x="5221" y="5849"/>
                  <a:pt x="6449" y="5440"/>
                </a:cubicBezTo>
                <a:cubicBezTo>
                  <a:pt x="8230" y="4847"/>
                  <a:pt x="7546" y="9055"/>
                  <a:pt x="7739" y="10922"/>
                </a:cubicBezTo>
                <a:cubicBezTo>
                  <a:pt x="8285" y="16200"/>
                  <a:pt x="8765" y="21495"/>
                  <a:pt x="9674" y="26723"/>
                </a:cubicBezTo>
                <a:cubicBezTo>
                  <a:pt x="9875" y="27879"/>
                  <a:pt x="9555" y="29871"/>
                  <a:pt x="10319" y="28980"/>
                </a:cubicBezTo>
                <a:cubicBezTo>
                  <a:pt x="14971" y="23554"/>
                  <a:pt x="9117" y="12309"/>
                  <a:pt x="14834" y="8019"/>
                </a:cubicBezTo>
                <a:cubicBezTo>
                  <a:pt x="16757" y="6576"/>
                  <a:pt x="15764" y="12737"/>
                  <a:pt x="16124" y="15114"/>
                </a:cubicBezTo>
                <a:cubicBezTo>
                  <a:pt x="17053" y="21249"/>
                  <a:pt x="14433" y="33173"/>
                  <a:pt x="20638" y="33173"/>
                </a:cubicBezTo>
                <a:cubicBezTo>
                  <a:pt x="22692" y="33173"/>
                  <a:pt x="20891" y="29062"/>
                  <a:pt x="21283" y="27046"/>
                </a:cubicBezTo>
                <a:cubicBezTo>
                  <a:pt x="22482" y="20877"/>
                  <a:pt x="24061" y="14788"/>
                  <a:pt x="25475" y="8664"/>
                </a:cubicBezTo>
                <a:cubicBezTo>
                  <a:pt x="25590" y="8167"/>
                  <a:pt x="25288" y="7697"/>
                  <a:pt x="25798" y="7697"/>
                </a:cubicBezTo>
                <a:cubicBezTo>
                  <a:pt x="25956" y="7697"/>
                  <a:pt x="26191" y="12486"/>
                  <a:pt x="26765" y="15436"/>
                </a:cubicBezTo>
                <a:cubicBezTo>
                  <a:pt x="28074" y="22167"/>
                  <a:pt x="29215" y="29002"/>
                  <a:pt x="31602" y="35430"/>
                </a:cubicBezTo>
                <a:cubicBezTo>
                  <a:pt x="32406" y="37594"/>
                  <a:pt x="32588" y="40996"/>
                  <a:pt x="34827" y="41557"/>
                </a:cubicBezTo>
                <a:cubicBezTo>
                  <a:pt x="36291" y="41923"/>
                  <a:pt x="34970" y="38540"/>
                  <a:pt x="35150" y="37042"/>
                </a:cubicBezTo>
                <a:cubicBezTo>
                  <a:pt x="35969" y="30216"/>
                  <a:pt x="37305" y="23458"/>
                  <a:pt x="38697" y="16726"/>
                </a:cubicBezTo>
                <a:cubicBezTo>
                  <a:pt x="39167" y="14454"/>
                  <a:pt x="38497" y="8505"/>
                  <a:pt x="40309" y="9954"/>
                </a:cubicBezTo>
                <a:cubicBezTo>
                  <a:pt x="44491" y="13299"/>
                  <a:pt x="42216" y="20494"/>
                  <a:pt x="43212" y="25756"/>
                </a:cubicBezTo>
                <a:cubicBezTo>
                  <a:pt x="43293" y="26186"/>
                  <a:pt x="45195" y="35745"/>
                  <a:pt x="45469" y="34785"/>
                </a:cubicBezTo>
                <a:cubicBezTo>
                  <a:pt x="47324" y="28292"/>
                  <a:pt x="48240" y="21543"/>
                  <a:pt x="50306" y="15114"/>
                </a:cubicBezTo>
                <a:cubicBezTo>
                  <a:pt x="50837" y="13461"/>
                  <a:pt x="49859" y="11889"/>
                  <a:pt x="51596" y="11889"/>
                </a:cubicBezTo>
                <a:cubicBezTo>
                  <a:pt x="53217" y="11889"/>
                  <a:pt x="51745" y="13503"/>
                  <a:pt x="51918" y="15114"/>
                </a:cubicBezTo>
                <a:cubicBezTo>
                  <a:pt x="52381" y="19437"/>
                  <a:pt x="52979" y="23754"/>
                  <a:pt x="53853" y="28013"/>
                </a:cubicBezTo>
                <a:cubicBezTo>
                  <a:pt x="54435" y="30848"/>
                  <a:pt x="53273" y="35829"/>
                  <a:pt x="56111" y="36397"/>
                </a:cubicBezTo>
                <a:cubicBezTo>
                  <a:pt x="57414" y="36658"/>
                  <a:pt x="56537" y="35129"/>
                  <a:pt x="56756" y="33818"/>
                </a:cubicBezTo>
                <a:cubicBezTo>
                  <a:pt x="57721" y="28030"/>
                  <a:pt x="58152" y="22151"/>
                  <a:pt x="59335" y="16404"/>
                </a:cubicBezTo>
                <a:cubicBezTo>
                  <a:pt x="59808" y="14105"/>
                  <a:pt x="59042" y="10373"/>
                  <a:pt x="61270" y="9632"/>
                </a:cubicBezTo>
                <a:cubicBezTo>
                  <a:pt x="62201" y="9322"/>
                  <a:pt x="61460" y="10595"/>
                  <a:pt x="61593" y="11567"/>
                </a:cubicBezTo>
                <a:cubicBezTo>
                  <a:pt x="62360" y="17187"/>
                  <a:pt x="62766" y="22932"/>
                  <a:pt x="64495" y="28335"/>
                </a:cubicBezTo>
                <a:cubicBezTo>
                  <a:pt x="64979" y="29848"/>
                  <a:pt x="64396" y="32009"/>
                  <a:pt x="65785" y="31238"/>
                </a:cubicBezTo>
                <a:cubicBezTo>
                  <a:pt x="67880" y="30074"/>
                  <a:pt x="66618" y="28990"/>
                  <a:pt x="67397" y="26723"/>
                </a:cubicBezTo>
                <a:cubicBezTo>
                  <a:pt x="69364" y="21000"/>
                  <a:pt x="70933" y="15102"/>
                  <a:pt x="73524" y="9632"/>
                </a:cubicBezTo>
                <a:cubicBezTo>
                  <a:pt x="73773" y="9106"/>
                  <a:pt x="73820" y="8199"/>
                  <a:pt x="74169" y="8664"/>
                </a:cubicBezTo>
                <a:cubicBezTo>
                  <a:pt x="78020" y="13796"/>
                  <a:pt x="75404" y="21496"/>
                  <a:pt x="77072" y="27691"/>
                </a:cubicBezTo>
                <a:cubicBezTo>
                  <a:pt x="77472" y="29177"/>
                  <a:pt x="77546" y="32371"/>
                  <a:pt x="79006" y="31883"/>
                </a:cubicBezTo>
                <a:cubicBezTo>
                  <a:pt x="79069" y="31862"/>
                  <a:pt x="78755" y="31961"/>
                  <a:pt x="80619" y="27046"/>
                </a:cubicBezTo>
                <a:cubicBezTo>
                  <a:pt x="84026" y="18064"/>
                  <a:pt x="81128" y="24675"/>
                  <a:pt x="84811" y="16081"/>
                </a:cubicBezTo>
                <a:cubicBezTo>
                  <a:pt x="85607" y="14224"/>
                  <a:pt x="85317" y="11105"/>
                  <a:pt x="86746" y="12534"/>
                </a:cubicBezTo>
                <a:cubicBezTo>
                  <a:pt x="91668" y="17456"/>
                  <a:pt x="86661" y="27928"/>
                  <a:pt x="91583" y="32850"/>
                </a:cubicBezTo>
                <a:cubicBezTo>
                  <a:pt x="93025" y="34292"/>
                  <a:pt x="93164" y="29054"/>
                  <a:pt x="93518" y="27046"/>
                </a:cubicBezTo>
                <a:cubicBezTo>
                  <a:pt x="94620" y="20797"/>
                  <a:pt x="95820" y="14564"/>
                  <a:pt x="97065" y="8342"/>
                </a:cubicBezTo>
                <a:cubicBezTo>
                  <a:pt x="97289" y="7224"/>
                  <a:pt x="96581" y="5280"/>
                  <a:pt x="97388" y="6085"/>
                </a:cubicBezTo>
                <a:cubicBezTo>
                  <a:pt x="97799" y="6495"/>
                  <a:pt x="97207" y="10224"/>
                  <a:pt x="97710" y="14147"/>
                </a:cubicBezTo>
                <a:cubicBezTo>
                  <a:pt x="98251" y="18371"/>
                  <a:pt x="99029" y="22569"/>
                  <a:pt x="99967" y="26723"/>
                </a:cubicBezTo>
                <a:cubicBezTo>
                  <a:pt x="100372" y="28515"/>
                  <a:pt x="101321" y="33626"/>
                  <a:pt x="101902" y="31883"/>
                </a:cubicBezTo>
                <a:cubicBezTo>
                  <a:pt x="103484" y="27138"/>
                  <a:pt x="103693" y="22029"/>
                  <a:pt x="104160" y="17049"/>
                </a:cubicBezTo>
                <a:cubicBezTo>
                  <a:pt x="104341" y="15119"/>
                  <a:pt x="104482" y="9306"/>
                  <a:pt x="104482" y="11244"/>
                </a:cubicBezTo>
                <a:cubicBezTo>
                  <a:pt x="104482" y="15334"/>
                  <a:pt x="103957" y="19409"/>
                  <a:pt x="103837" y="23498"/>
                </a:cubicBezTo>
                <a:cubicBezTo>
                  <a:pt x="103761" y="26077"/>
                  <a:pt x="103837" y="26078"/>
                  <a:pt x="103837" y="28658"/>
                </a:cubicBezTo>
                <a:cubicBezTo>
                  <a:pt x="103837" y="29948"/>
                  <a:pt x="103497" y="32482"/>
                  <a:pt x="103837" y="31238"/>
                </a:cubicBezTo>
                <a:cubicBezTo>
                  <a:pt x="105447" y="25339"/>
                  <a:pt x="105770" y="19156"/>
                  <a:pt x="107062" y="13179"/>
                </a:cubicBezTo>
                <a:cubicBezTo>
                  <a:pt x="108471" y="6662"/>
                  <a:pt x="108604" y="5762"/>
                  <a:pt x="108674" y="5762"/>
                </a:cubicBezTo>
                <a:cubicBezTo>
                  <a:pt x="109101" y="5762"/>
                  <a:pt x="108479" y="6630"/>
                  <a:pt x="109319" y="13179"/>
                </a:cubicBezTo>
                <a:cubicBezTo>
                  <a:pt x="110048" y="18862"/>
                  <a:pt x="110399" y="20890"/>
                  <a:pt x="111254" y="27046"/>
                </a:cubicBezTo>
                <a:cubicBezTo>
                  <a:pt x="111509" y="28884"/>
                  <a:pt x="111108" y="34012"/>
                  <a:pt x="112222" y="32528"/>
                </a:cubicBezTo>
                <a:cubicBezTo>
                  <a:pt x="114945" y="28900"/>
                  <a:pt x="114462" y="23734"/>
                  <a:pt x="115446" y="19306"/>
                </a:cubicBezTo>
                <a:cubicBezTo>
                  <a:pt x="116091" y="16404"/>
                  <a:pt x="117013" y="7649"/>
                  <a:pt x="117381" y="10599"/>
                </a:cubicBezTo>
                <a:cubicBezTo>
                  <a:pt x="117994" y="15510"/>
                  <a:pt x="117430" y="20520"/>
                  <a:pt x="118026" y="25433"/>
                </a:cubicBezTo>
                <a:cubicBezTo>
                  <a:pt x="118277" y="27505"/>
                  <a:pt x="117840" y="33036"/>
                  <a:pt x="119316" y="31560"/>
                </a:cubicBezTo>
                <a:cubicBezTo>
                  <a:pt x="122971" y="27905"/>
                  <a:pt x="122471" y="21712"/>
                  <a:pt x="123831" y="16726"/>
                </a:cubicBezTo>
                <a:cubicBezTo>
                  <a:pt x="124408" y="14611"/>
                  <a:pt x="125121" y="8085"/>
                  <a:pt x="125121" y="10277"/>
                </a:cubicBezTo>
                <a:cubicBezTo>
                  <a:pt x="125121" y="17151"/>
                  <a:pt x="122658" y="27255"/>
                  <a:pt x="128668" y="30593"/>
                </a:cubicBezTo>
                <a:cubicBezTo>
                  <a:pt x="129998" y="31332"/>
                  <a:pt x="129673" y="29408"/>
                  <a:pt x="130280" y="28013"/>
                </a:cubicBezTo>
                <a:cubicBezTo>
                  <a:pt x="132883" y="22026"/>
                  <a:pt x="129557" y="9309"/>
                  <a:pt x="136085" y="9309"/>
                </a:cubicBezTo>
                <a:cubicBezTo>
                  <a:pt x="136602" y="9309"/>
                  <a:pt x="135977" y="12080"/>
                  <a:pt x="136730" y="16726"/>
                </a:cubicBezTo>
                <a:cubicBezTo>
                  <a:pt x="137398" y="20846"/>
                  <a:pt x="138065" y="24996"/>
                  <a:pt x="139310" y="28980"/>
                </a:cubicBezTo>
                <a:cubicBezTo>
                  <a:pt x="139883" y="30815"/>
                  <a:pt x="140169" y="35000"/>
                  <a:pt x="141889" y="34140"/>
                </a:cubicBezTo>
                <a:cubicBezTo>
                  <a:pt x="149054" y="30557"/>
                  <a:pt x="142283" y="17264"/>
                  <a:pt x="146727" y="10599"/>
                </a:cubicBezTo>
                <a:cubicBezTo>
                  <a:pt x="147747" y="9069"/>
                  <a:pt x="147443" y="12326"/>
                  <a:pt x="147694" y="14147"/>
                </a:cubicBezTo>
                <a:cubicBezTo>
                  <a:pt x="147741" y="14489"/>
                  <a:pt x="148332" y="25317"/>
                  <a:pt x="148339" y="25433"/>
                </a:cubicBezTo>
                <a:cubicBezTo>
                  <a:pt x="148452" y="27179"/>
                  <a:pt x="148582" y="32186"/>
                  <a:pt x="149306" y="30593"/>
                </a:cubicBezTo>
                <a:cubicBezTo>
                  <a:pt x="151034" y="26793"/>
                  <a:pt x="151067" y="22432"/>
                  <a:pt x="151886" y="18339"/>
                </a:cubicBezTo>
                <a:cubicBezTo>
                  <a:pt x="152308" y="16230"/>
                  <a:pt x="150732" y="14501"/>
                  <a:pt x="152854" y="14147"/>
                </a:cubicBezTo>
                <a:cubicBezTo>
                  <a:pt x="156619" y="13519"/>
                  <a:pt x="154788" y="21616"/>
                  <a:pt x="154788" y="25433"/>
                </a:cubicBezTo>
              </a:path>
            </a:pathLst>
          </a:cu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5" name="Google Shape;125;p18"/>
          <p:cNvSpPr txBox="1"/>
          <p:nvPr/>
        </p:nvSpPr>
        <p:spPr>
          <a:xfrm>
            <a:off x="5893866" y="3611900"/>
            <a:ext cx="967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</a:rPr>
              <a:t>Tendency</a:t>
            </a:r>
            <a:endParaRPr b="1" sz="10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 Information</a:t>
            </a:r>
            <a:endParaRPr/>
          </a:p>
        </p:txBody>
      </p:sp>
      <p:grpSp>
        <p:nvGrpSpPr>
          <p:cNvPr id="131" name="Google Shape;131;p19"/>
          <p:cNvGrpSpPr/>
          <p:nvPr/>
        </p:nvGrpSpPr>
        <p:grpSpPr>
          <a:xfrm>
            <a:off x="712213" y="1355350"/>
            <a:ext cx="7708450" cy="496200"/>
            <a:chOff x="712213" y="1355350"/>
            <a:chExt cx="7708450" cy="496200"/>
          </a:xfrm>
        </p:grpSpPr>
        <p:sp>
          <p:nvSpPr>
            <p:cNvPr id="132" name="Google Shape;132;p19"/>
            <p:cNvSpPr/>
            <p:nvPr/>
          </p:nvSpPr>
          <p:spPr>
            <a:xfrm>
              <a:off x="712213" y="1355350"/>
              <a:ext cx="1209900" cy="4962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/>
                <a:t>Exam Data</a:t>
              </a:r>
              <a:endParaRPr b="1"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2164200" y="1355350"/>
              <a:ext cx="4474200" cy="4962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/>
                <a:t>Measurements</a:t>
              </a:r>
              <a:endParaRPr b="1"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6880463" y="1355350"/>
              <a:ext cx="1540200" cy="4962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/>
                <a:t>Classification</a:t>
              </a:r>
              <a:endParaRPr b="1"/>
            </a:p>
          </p:txBody>
        </p:sp>
      </p:grpSp>
      <p:grpSp>
        <p:nvGrpSpPr>
          <p:cNvPr id="135" name="Google Shape;135;p19"/>
          <p:cNvGrpSpPr/>
          <p:nvPr/>
        </p:nvGrpSpPr>
        <p:grpSpPr>
          <a:xfrm>
            <a:off x="712225" y="2075550"/>
            <a:ext cx="1209900" cy="2128400"/>
            <a:chOff x="712225" y="2075550"/>
            <a:chExt cx="1209900" cy="2128400"/>
          </a:xfrm>
        </p:grpSpPr>
        <p:sp>
          <p:nvSpPr>
            <p:cNvPr id="136" name="Google Shape;136;p19"/>
            <p:cNvSpPr/>
            <p:nvPr/>
          </p:nvSpPr>
          <p:spPr>
            <a:xfrm>
              <a:off x="712225" y="2075550"/>
              <a:ext cx="1209900" cy="300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File Name</a:t>
              </a:r>
              <a:endParaRPr/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712225" y="2532575"/>
              <a:ext cx="1209900" cy="300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Date</a:t>
              </a:r>
              <a:endParaRPr/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712225" y="2989600"/>
              <a:ext cx="1209900" cy="300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Segfile</a:t>
              </a:r>
              <a:endParaRPr/>
            </a:p>
          </p:txBody>
        </p:sp>
        <p:sp>
          <p:nvSpPr>
            <p:cNvPr id="139" name="Google Shape;139;p19"/>
            <p:cNvSpPr/>
            <p:nvPr/>
          </p:nvSpPr>
          <p:spPr>
            <a:xfrm>
              <a:off x="712225" y="3446625"/>
              <a:ext cx="1209900" cy="300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b</a:t>
              </a:r>
              <a:endParaRPr/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712225" y="3903650"/>
              <a:ext cx="1209900" cy="300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e</a:t>
              </a:r>
              <a:endParaRPr/>
            </a:p>
          </p:txBody>
        </p:sp>
      </p:grpSp>
      <p:grpSp>
        <p:nvGrpSpPr>
          <p:cNvPr id="141" name="Google Shape;141;p19"/>
          <p:cNvGrpSpPr/>
          <p:nvPr/>
        </p:nvGrpSpPr>
        <p:grpSpPr>
          <a:xfrm>
            <a:off x="6885425" y="2075550"/>
            <a:ext cx="1530300" cy="953200"/>
            <a:chOff x="6885425" y="2075550"/>
            <a:chExt cx="1530300" cy="953200"/>
          </a:xfrm>
        </p:grpSpPr>
        <p:sp>
          <p:nvSpPr>
            <p:cNvPr id="142" name="Google Shape;142;p19"/>
            <p:cNvSpPr/>
            <p:nvPr/>
          </p:nvSpPr>
          <p:spPr>
            <a:xfrm>
              <a:off x="6885425" y="2075550"/>
              <a:ext cx="1530300" cy="496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10 Morphologic Pattern</a:t>
              </a:r>
              <a:endParaRPr/>
            </a:p>
          </p:txBody>
        </p:sp>
        <p:sp>
          <p:nvSpPr>
            <p:cNvPr id="143" name="Google Shape;143;p19"/>
            <p:cNvSpPr/>
            <p:nvPr/>
          </p:nvSpPr>
          <p:spPr>
            <a:xfrm>
              <a:off x="6885425" y="2728450"/>
              <a:ext cx="1530300" cy="300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CLASS</a:t>
              </a:r>
              <a:endParaRPr/>
            </a:p>
          </p:txBody>
        </p:sp>
      </p:grpSp>
      <p:sp>
        <p:nvSpPr>
          <p:cNvPr id="144" name="Google Shape;144;p19"/>
          <p:cNvSpPr/>
          <p:nvPr/>
        </p:nvSpPr>
        <p:spPr>
          <a:xfrm>
            <a:off x="6880475" y="3185450"/>
            <a:ext cx="1530300" cy="300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NSP (Target)</a:t>
            </a:r>
            <a:endParaRPr/>
          </a:p>
        </p:txBody>
      </p:sp>
      <p:sp>
        <p:nvSpPr>
          <p:cNvPr id="145" name="Google Shape;145;p19"/>
          <p:cNvSpPr/>
          <p:nvPr/>
        </p:nvSpPr>
        <p:spPr>
          <a:xfrm>
            <a:off x="2164200" y="2075550"/>
            <a:ext cx="4474200" cy="300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23 CTG Features</a:t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2164200" y="2532575"/>
            <a:ext cx="2169900" cy="300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 Numerical Features</a:t>
            </a:r>
            <a:endParaRPr/>
          </a:p>
        </p:txBody>
      </p:sp>
      <p:sp>
        <p:nvSpPr>
          <p:cNvPr id="147" name="Google Shape;147;p19"/>
          <p:cNvSpPr/>
          <p:nvPr/>
        </p:nvSpPr>
        <p:spPr>
          <a:xfrm>
            <a:off x="4468500" y="2532575"/>
            <a:ext cx="2169900" cy="300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C</a:t>
            </a:r>
            <a:r>
              <a:rPr lang="en"/>
              <a:t>ategorical </a:t>
            </a:r>
            <a:r>
              <a:rPr lang="en"/>
              <a:t>Feature</a:t>
            </a:r>
            <a:endParaRPr/>
          </a:p>
        </p:txBody>
      </p:sp>
      <p:sp>
        <p:nvSpPr>
          <p:cNvPr id="148" name="Google Shape;148;p19"/>
          <p:cNvSpPr txBox="1"/>
          <p:nvPr/>
        </p:nvSpPr>
        <p:spPr>
          <a:xfrm>
            <a:off x="7310700" y="0"/>
            <a:ext cx="183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Number </a:t>
            </a:r>
            <a:r>
              <a:rPr lang="en" sz="1200"/>
              <a:t>of</a:t>
            </a:r>
            <a:r>
              <a:rPr lang="en" sz="1200"/>
              <a:t> </a:t>
            </a:r>
            <a:r>
              <a:rPr lang="en" sz="1200"/>
              <a:t>Features: 23</a:t>
            </a:r>
            <a:endParaRPr sz="1200"/>
          </a:p>
        </p:txBody>
      </p:sp>
      <p:sp>
        <p:nvSpPr>
          <p:cNvPr id="149" name="Google Shape;149;p19"/>
          <p:cNvSpPr txBox="1"/>
          <p:nvPr/>
        </p:nvSpPr>
        <p:spPr>
          <a:xfrm>
            <a:off x="0" y="4851000"/>
            <a:ext cx="914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Ayres de Campos et al. (2000) SisPorto 2.0 A Program for Automated Analysis of Cardiotocograms. J Matern Fetal Med 5:311-318</a:t>
            </a:r>
            <a:endParaRPr sz="800"/>
          </a:p>
        </p:txBody>
      </p:sp>
      <p:sp>
        <p:nvSpPr>
          <p:cNvPr id="150" name="Google Shape;150;p19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categorical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Integrity</a:t>
            </a:r>
            <a:endParaRPr/>
          </a:p>
        </p:txBody>
      </p:sp>
      <p:pic>
        <p:nvPicPr>
          <p:cNvPr id="156" name="Google Shape;15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175" y="1249750"/>
            <a:ext cx="7703650" cy="349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0"/>
          <p:cNvSpPr txBox="1"/>
          <p:nvPr/>
        </p:nvSpPr>
        <p:spPr>
          <a:xfrm>
            <a:off x="7257300" y="0"/>
            <a:ext cx="188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Number of Features</a:t>
            </a:r>
            <a:r>
              <a:rPr lang="en" sz="1200"/>
              <a:t>: 23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Characteristics</a:t>
            </a:r>
            <a:endParaRPr/>
          </a:p>
        </p:txBody>
      </p:sp>
      <p:sp>
        <p:nvSpPr>
          <p:cNvPr id="163" name="Google Shape;163;p21"/>
          <p:cNvSpPr txBox="1"/>
          <p:nvPr/>
        </p:nvSpPr>
        <p:spPr>
          <a:xfrm>
            <a:off x="7333200" y="0"/>
            <a:ext cx="181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Number of Features:</a:t>
            </a:r>
            <a:r>
              <a:rPr lang="en" sz="1200"/>
              <a:t> 21</a:t>
            </a:r>
            <a:endParaRPr sz="1200"/>
          </a:p>
        </p:txBody>
      </p:sp>
      <p:pic>
        <p:nvPicPr>
          <p:cNvPr id="164" name="Google Shape;164;p21"/>
          <p:cNvPicPr preferRelativeResize="0"/>
          <p:nvPr/>
        </p:nvPicPr>
        <p:blipFill rotWithShape="1">
          <a:blip r:embed="rId3">
            <a:alphaModFix/>
          </a:blip>
          <a:srcRect b="44202" l="8403" r="2390" t="948"/>
          <a:stretch/>
        </p:blipFill>
        <p:spPr>
          <a:xfrm>
            <a:off x="464100" y="1340550"/>
            <a:ext cx="3928700" cy="2857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" name="Google Shape;165;p21"/>
          <p:cNvGrpSpPr/>
          <p:nvPr/>
        </p:nvGrpSpPr>
        <p:grpSpPr>
          <a:xfrm>
            <a:off x="4718600" y="1333500"/>
            <a:ext cx="3928700" cy="2476501"/>
            <a:chOff x="4718600" y="1340550"/>
            <a:chExt cx="3928700" cy="2476501"/>
          </a:xfrm>
        </p:grpSpPr>
        <p:pic>
          <p:nvPicPr>
            <p:cNvPr id="166" name="Google Shape;166;p21"/>
            <p:cNvPicPr preferRelativeResize="0"/>
            <p:nvPr/>
          </p:nvPicPr>
          <p:blipFill rotWithShape="1">
            <a:blip r:embed="rId3">
              <a:alphaModFix/>
            </a:blip>
            <a:srcRect b="94175" l="8403" r="2390" t="948"/>
            <a:stretch/>
          </p:blipFill>
          <p:spPr>
            <a:xfrm>
              <a:off x="4718600" y="1340550"/>
              <a:ext cx="3928700" cy="2540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21"/>
            <p:cNvPicPr preferRelativeResize="0"/>
            <p:nvPr/>
          </p:nvPicPr>
          <p:blipFill rotWithShape="1">
            <a:blip r:embed="rId3">
              <a:alphaModFix/>
            </a:blip>
            <a:srcRect b="953" l="8260" r="2533" t="55709"/>
            <a:stretch/>
          </p:blipFill>
          <p:spPr>
            <a:xfrm>
              <a:off x="4718600" y="1559275"/>
              <a:ext cx="3928700" cy="22577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8" name="Google Shape;168;p21"/>
          <p:cNvGrpSpPr/>
          <p:nvPr/>
        </p:nvGrpSpPr>
        <p:grpSpPr>
          <a:xfrm>
            <a:off x="522100" y="3567300"/>
            <a:ext cx="3767700" cy="630900"/>
            <a:chOff x="522100" y="3567300"/>
            <a:chExt cx="3767700" cy="630900"/>
          </a:xfrm>
        </p:grpSpPr>
        <p:sp>
          <p:nvSpPr>
            <p:cNvPr id="169" name="Google Shape;169;p21"/>
            <p:cNvSpPr/>
            <p:nvPr/>
          </p:nvSpPr>
          <p:spPr>
            <a:xfrm>
              <a:off x="522100" y="3986400"/>
              <a:ext cx="3767700" cy="2118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522100" y="3567300"/>
              <a:ext cx="3767700" cy="2118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" name="Google Shape;171;p21"/>
          <p:cNvGrpSpPr/>
          <p:nvPr/>
        </p:nvGrpSpPr>
        <p:grpSpPr>
          <a:xfrm>
            <a:off x="522100" y="2142875"/>
            <a:ext cx="8044700" cy="1424425"/>
            <a:chOff x="522100" y="2142875"/>
            <a:chExt cx="8044700" cy="1424425"/>
          </a:xfrm>
        </p:grpSpPr>
        <p:sp>
          <p:nvSpPr>
            <p:cNvPr id="172" name="Google Shape;172;p21"/>
            <p:cNvSpPr/>
            <p:nvPr/>
          </p:nvSpPr>
          <p:spPr>
            <a:xfrm>
              <a:off x="522100" y="2142875"/>
              <a:ext cx="3767700" cy="2118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1"/>
            <p:cNvSpPr/>
            <p:nvPr/>
          </p:nvSpPr>
          <p:spPr>
            <a:xfrm>
              <a:off x="4799100" y="2359950"/>
              <a:ext cx="3767700" cy="2118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522100" y="2980450"/>
              <a:ext cx="3767700" cy="2118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4799100" y="3355500"/>
              <a:ext cx="3767700" cy="211800"/>
            </a:xfrm>
            <a:prstGeom prst="rect">
              <a:avLst/>
            </a:prstGeom>
            <a:noFill/>
            <a:ln cap="flat" cmpd="sng" w="19050">
              <a:solidFill>
                <a:srgbClr val="FF00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" name="Google Shape;176;p21"/>
          <p:cNvSpPr/>
          <p:nvPr/>
        </p:nvSpPr>
        <p:spPr>
          <a:xfrm>
            <a:off x="522100" y="3355500"/>
            <a:ext cx="3767700" cy="842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